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0" r:id="rId4"/>
    <p:sldId id="296" r:id="rId5"/>
    <p:sldId id="262" r:id="rId6"/>
    <p:sldId id="279" r:id="rId7"/>
    <p:sldId id="282" r:id="rId8"/>
    <p:sldId id="283" r:id="rId9"/>
    <p:sldId id="284" r:id="rId10"/>
    <p:sldId id="285" r:id="rId11"/>
    <p:sldId id="273" r:id="rId12"/>
    <p:sldId id="263" r:id="rId13"/>
    <p:sldId id="287" r:id="rId14"/>
    <p:sldId id="288" r:id="rId15"/>
    <p:sldId id="289" r:id="rId16"/>
    <p:sldId id="290" r:id="rId17"/>
    <p:sldId id="280" r:id="rId18"/>
    <p:sldId id="272" r:id="rId19"/>
  </p:sldIdLst>
  <p:sldSz cx="9906000" cy="6858000" type="A4"/>
  <p:notesSz cx="6797675" cy="9926638"/>
  <p:embeddedFontLst>
    <p:embeddedFont>
      <p:font typeface="Angsana New" pitchFamily="18" charset="-34"/>
      <p:regular r:id="rId21"/>
      <p:bold r:id="rId22"/>
      <p:italic r:id="rId23"/>
      <p:boldItalic r:id="rId24"/>
    </p:embeddedFont>
    <p:embeddedFont>
      <p:font typeface="Cordia New" pitchFamily="34" charset="-34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H SarabunPSK" pitchFamily="34" charset="-34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69"/>
    <a:srgbClr val="00926C"/>
    <a:srgbClr val="CD7371"/>
    <a:srgbClr val="008E40"/>
    <a:srgbClr val="7E487A"/>
    <a:srgbClr val="FFFF66"/>
    <a:srgbClr val="00A479"/>
    <a:srgbClr val="00CC99"/>
    <a:srgbClr val="00A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70" d="100"/>
          <a:sy n="70" d="100"/>
        </p:scale>
        <p:origin x="-121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ITH%20Analysis\August2016\&#3619;&#3634;&#3588;&#3634;%20Oil&amp;Resin%20june%202016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D:\PITH%20Analysis\August2016\&#3626;&#3633;&#3604;&#3626;&#3656;&#3623;&#3609;Product%20Jul%20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ITH%20Analysis\August2016\&#3626;&#3633;&#3604;&#3626;&#3656;&#3623;&#3609;Product%20Jul%202016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PITH%20Analysis\August2016\&#3626;&#3633;&#3604;&#3626;&#3656;&#3623;&#3609;Product%20Jul%202016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PITH%20Analysis\August2016\&#3626;&#3633;&#3604;&#3626;&#3656;&#3623;&#3609;Product%20Jul%2020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ITH%20Analysis\August2016\&#3626;&#3633;&#3604;&#3626;&#3656;&#3623;&#3609;Product%20Jul%202016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D:\PITH%20Analysis\August2016\&#3626;&#3633;&#3604;&#3626;&#3656;&#3623;&#3609;Product%20Jul%20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PITH%20Analysis\August2016\&#3619;&#3634;&#3588;&#3634;%20Oil&amp;Resin%20june%20201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PITH%20Analysis\August2016\&#3626;&#3633;&#3604;&#3626;&#3656;&#3623;&#3609;Resin%20June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ITH%20Analysis\August2016\&#3626;&#3633;&#3604;&#3626;&#3656;&#3623;&#3609;Resin%20June%202016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PITH%20Analysis\August2016\&#3626;&#3633;&#3604;&#3626;&#3656;&#3623;&#3609;Resin%20June%2020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PITH%20Analysis\August2016\&#3626;&#3633;&#3604;&#3626;&#3656;&#3623;&#3609;Resin%20June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ITH%20Analysis\August2016\&#3626;&#3633;&#3604;&#3626;&#3656;&#3623;&#3609;Resin%20June%2020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PITH%20Analysis\August2016\&#3626;&#3633;&#3604;&#3626;&#3656;&#3623;&#3609;Resin%20June%202016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Plastic%20Foresight\Issue21\Plastics%20Outlook\MPI%20Jul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86344955974308E-2"/>
          <c:y val="0.16924468613165833"/>
          <c:w val="0.85235487100397134"/>
          <c:h val="0.61483320488074367"/>
        </c:manualLayout>
      </c:layout>
      <c:lineChart>
        <c:grouping val="standard"/>
        <c:varyColors val="0"/>
        <c:ser>
          <c:idx val="0"/>
          <c:order val="0"/>
          <c:tx>
            <c:strRef>
              <c:f>'Oil &amp;Resin Price inter jul16'!$B$3</c:f>
              <c:strCache>
                <c:ptCount val="1"/>
                <c:pt idx="0">
                  <c:v>GPPS</c:v>
                </c:pt>
              </c:strCache>
            </c:strRef>
          </c:tx>
          <c:cat>
            <c:numRef>
              <c:f>'Oil &amp;Resin Price inter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'Oil &amp;Resin Price inter jul16'!$B$28:$B$46</c:f>
              <c:numCache>
                <c:formatCode>General</c:formatCode>
                <c:ptCount val="19"/>
                <c:pt idx="0">
                  <c:v>1225</c:v>
                </c:pt>
                <c:pt idx="1">
                  <c:v>1125</c:v>
                </c:pt>
                <c:pt idx="2">
                  <c:v>1245</c:v>
                </c:pt>
                <c:pt idx="3">
                  <c:v>1320</c:v>
                </c:pt>
                <c:pt idx="4">
                  <c:v>1450</c:v>
                </c:pt>
                <c:pt idx="5">
                  <c:v>1425</c:v>
                </c:pt>
                <c:pt idx="6">
                  <c:v>1360</c:v>
                </c:pt>
                <c:pt idx="7">
                  <c:v>1265</c:v>
                </c:pt>
                <c:pt idx="8">
                  <c:v>1170</c:v>
                </c:pt>
                <c:pt idx="9">
                  <c:v>1090</c:v>
                </c:pt>
                <c:pt idx="10">
                  <c:v>1105</c:v>
                </c:pt>
                <c:pt idx="11">
                  <c:v>1060</c:v>
                </c:pt>
                <c:pt idx="12">
                  <c:v>1055</c:v>
                </c:pt>
                <c:pt idx="13">
                  <c:v>1100</c:v>
                </c:pt>
                <c:pt idx="14">
                  <c:v>1195</c:v>
                </c:pt>
                <c:pt idx="15">
                  <c:v>1260</c:v>
                </c:pt>
                <c:pt idx="16">
                  <c:v>1225</c:v>
                </c:pt>
                <c:pt idx="17">
                  <c:v>1160</c:v>
                </c:pt>
                <c:pt idx="18">
                  <c:v>1210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'Oil &amp;Resin Price inter jul16'!$C$3</c:f>
              <c:strCache>
                <c:ptCount val="1"/>
                <c:pt idx="0">
                  <c:v>HDPE (Film)</c:v>
                </c:pt>
              </c:strCache>
            </c:strRef>
          </c:tx>
          <c:cat>
            <c:numRef>
              <c:f>'Oil &amp;Resin Price inter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'Oil &amp;Resin Price inter jul16'!$C$28:$C$46</c:f>
              <c:numCache>
                <c:formatCode>General</c:formatCode>
                <c:ptCount val="19"/>
                <c:pt idx="0">
                  <c:v>1240</c:v>
                </c:pt>
                <c:pt idx="1">
                  <c:v>1140</c:v>
                </c:pt>
                <c:pt idx="2">
                  <c:v>1255</c:v>
                </c:pt>
                <c:pt idx="3">
                  <c:v>1370</c:v>
                </c:pt>
                <c:pt idx="4">
                  <c:v>1455</c:v>
                </c:pt>
                <c:pt idx="5">
                  <c:v>1425</c:v>
                </c:pt>
                <c:pt idx="6">
                  <c:v>1395</c:v>
                </c:pt>
                <c:pt idx="7">
                  <c:v>1310</c:v>
                </c:pt>
                <c:pt idx="8">
                  <c:v>1190</c:v>
                </c:pt>
                <c:pt idx="9">
                  <c:v>1210</c:v>
                </c:pt>
                <c:pt idx="10">
                  <c:v>1235</c:v>
                </c:pt>
                <c:pt idx="11">
                  <c:v>1175</c:v>
                </c:pt>
                <c:pt idx="12">
                  <c:v>1125</c:v>
                </c:pt>
                <c:pt idx="13">
                  <c:v>1120</c:v>
                </c:pt>
                <c:pt idx="14">
                  <c:v>1155</c:v>
                </c:pt>
                <c:pt idx="15">
                  <c:v>1250</c:v>
                </c:pt>
                <c:pt idx="16">
                  <c:v>1225</c:v>
                </c:pt>
                <c:pt idx="17">
                  <c:v>1145</c:v>
                </c:pt>
                <c:pt idx="18">
                  <c:v>1190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'Oil &amp;Resin Price inter jul16'!$D$3</c:f>
              <c:strCache>
                <c:ptCount val="1"/>
                <c:pt idx="0">
                  <c:v>PET</c:v>
                </c:pt>
              </c:strCache>
            </c:strRef>
          </c:tx>
          <c:cat>
            <c:numRef>
              <c:f>'Oil &amp;Resin Price inter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'Oil &amp;Resin Price inter jul16'!$D$28:$D$46</c:f>
              <c:numCache>
                <c:formatCode>General</c:formatCode>
                <c:ptCount val="19"/>
                <c:pt idx="0">
                  <c:v>1125</c:v>
                </c:pt>
                <c:pt idx="1">
                  <c:v>1050</c:v>
                </c:pt>
                <c:pt idx="2">
                  <c:v>1040</c:v>
                </c:pt>
                <c:pt idx="3">
                  <c:v>1055</c:v>
                </c:pt>
                <c:pt idx="4">
                  <c:v>1215</c:v>
                </c:pt>
                <c:pt idx="5">
                  <c:v>1190</c:v>
                </c:pt>
                <c:pt idx="6">
                  <c:v>1110</c:v>
                </c:pt>
                <c:pt idx="7">
                  <c:v>1040</c:v>
                </c:pt>
                <c:pt idx="8">
                  <c:v>965</c:v>
                </c:pt>
                <c:pt idx="9">
                  <c:v>950</c:v>
                </c:pt>
                <c:pt idx="10">
                  <c:v>950</c:v>
                </c:pt>
                <c:pt idx="11">
                  <c:v>915</c:v>
                </c:pt>
                <c:pt idx="12">
                  <c:v>885</c:v>
                </c:pt>
                <c:pt idx="13">
                  <c:v>925</c:v>
                </c:pt>
                <c:pt idx="14">
                  <c:v>960</c:v>
                </c:pt>
                <c:pt idx="15">
                  <c:v>1055</c:v>
                </c:pt>
                <c:pt idx="16">
                  <c:v>1005</c:v>
                </c:pt>
                <c:pt idx="17">
                  <c:v>980</c:v>
                </c:pt>
                <c:pt idx="18">
                  <c:v>965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83200"/>
        <c:axId val="76514048"/>
      </c:lineChart>
      <c:lineChart>
        <c:grouping val="standard"/>
        <c:varyColors val="0"/>
        <c:ser>
          <c:idx val="9"/>
          <c:order val="3"/>
          <c:tx>
            <c:strRef>
              <c:f>'Oil &amp;Resin Price inter jul16'!$E$3</c:f>
              <c:strCache>
                <c:ptCount val="1"/>
                <c:pt idx="0">
                  <c:v>Crude Oil Average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cat>
            <c:numRef>
              <c:f>'Oil &amp;Resin Price inter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'Oil &amp;Resin Price inter jul16'!$E$28:$E$46</c:f>
              <c:numCache>
                <c:formatCode>0.00</c:formatCode>
                <c:ptCount val="19"/>
                <c:pt idx="0">
                  <c:v>47.106666666666698</c:v>
                </c:pt>
                <c:pt idx="1">
                  <c:v>54.79</c:v>
                </c:pt>
                <c:pt idx="2">
                  <c:v>52.826666666666704</c:v>
                </c:pt>
                <c:pt idx="3">
                  <c:v>57.543333333333301</c:v>
                </c:pt>
                <c:pt idx="4">
                  <c:v>62.506666666666703</c:v>
                </c:pt>
                <c:pt idx="5">
                  <c:v>61.3066666666667</c:v>
                </c:pt>
                <c:pt idx="6">
                  <c:v>54.34</c:v>
                </c:pt>
                <c:pt idx="7">
                  <c:v>45.69</c:v>
                </c:pt>
                <c:pt idx="8">
                  <c:v>46.28</c:v>
                </c:pt>
                <c:pt idx="9">
                  <c:v>46.956666666666699</c:v>
                </c:pt>
                <c:pt idx="10">
                  <c:v>43.113333333333301</c:v>
                </c:pt>
                <c:pt idx="11">
                  <c:v>36.573333333333302</c:v>
                </c:pt>
                <c:pt idx="12">
                  <c:v>29.78</c:v>
                </c:pt>
                <c:pt idx="13">
                  <c:v>31.03</c:v>
                </c:pt>
                <c:pt idx="14">
                  <c:v>37.340000000000003</c:v>
                </c:pt>
                <c:pt idx="15">
                  <c:v>40.75</c:v>
                </c:pt>
                <c:pt idx="16">
                  <c:v>45.936666666666703</c:v>
                </c:pt>
                <c:pt idx="17">
                  <c:v>47.686666666666703</c:v>
                </c:pt>
                <c:pt idx="18">
                  <c:v>44.126666666666701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'Oil &amp;Resin Price inter jul16'!$F$3</c:f>
              <c:strCache>
                <c:ptCount val="1"/>
              </c:strCache>
            </c:strRef>
          </c:tx>
          <c:spPr>
            <a:ln w="12700"/>
          </c:spPr>
          <c:marker>
            <c:spPr>
              <a:solidFill>
                <a:schemeClr val="accent1"/>
              </a:solidFill>
            </c:spPr>
          </c:marker>
          <c:cat>
            <c:numRef>
              <c:f>'Oil &amp;Resin Price inter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'Oil &amp;Resin Price inter jul16'!$F$28:$F$42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17376"/>
        <c:axId val="76515584"/>
      </c:lineChart>
      <c:dateAx>
        <c:axId val="764832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h-TH"/>
          </a:p>
        </c:txPr>
        <c:crossAx val="76514048"/>
        <c:crosses val="autoZero"/>
        <c:auto val="1"/>
        <c:lblOffset val="100"/>
        <c:baseTimeUnit val="months"/>
      </c:dateAx>
      <c:valAx>
        <c:axId val="7651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483200"/>
        <c:crosses val="autoZero"/>
        <c:crossBetween val="between"/>
      </c:valAx>
      <c:valAx>
        <c:axId val="76515584"/>
        <c:scaling>
          <c:orientation val="minMax"/>
          <c:max val="80"/>
          <c:min val="0"/>
        </c:scaling>
        <c:delete val="0"/>
        <c:axPos val="r"/>
        <c:numFmt formatCode="0.00" sourceLinked="1"/>
        <c:majorTickMark val="out"/>
        <c:minorTickMark val="none"/>
        <c:tickLblPos val="nextTo"/>
        <c:crossAx val="76517376"/>
        <c:crosses val="max"/>
        <c:crossBetween val="between"/>
      </c:valAx>
      <c:dateAx>
        <c:axId val="765173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6515584"/>
        <c:crosses val="autoZero"/>
        <c:auto val="1"/>
        <c:lblOffset val="100"/>
        <c:baseTimeUnit val="months"/>
      </c:date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3349834568641727E-2"/>
          <c:y val="0.88806212922014882"/>
          <c:w val="0.96977939944499925"/>
          <c:h val="9.8677812533707249E-2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</c:spPr>
  <c:txPr>
    <a:bodyPr/>
    <a:lstStyle/>
    <a:p>
      <a:pPr>
        <a:defRPr sz="900"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Import from World ( Jan. - Jul.</a:t>
            </a:r>
            <a:r>
              <a:rPr lang="en-US" sz="2400" baseline="0"/>
              <a:t> 20</a:t>
            </a:r>
            <a:r>
              <a:rPr lang="en-US" sz="2400"/>
              <a:t>16 )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383678847391798"/>
          <c:y val="0.1345547683961888"/>
          <c:w val="0.5923264230521641"/>
          <c:h val="0.8433419542318745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3.1248664011965532E-2"/>
                  <c:y val="2.78069958022383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367129050523492"/>
                  <c:y val="-8.06405067792142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22393004851232062"/>
                  <c:y val="-2.50265151747374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5038419555758412"/>
                  <c:y val="0.100105184888058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28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'im product Jul16 '!$A$8:$A$13</c:f>
              <c:strCache>
                <c:ptCount val="6"/>
                <c:pt idx="0">
                  <c:v>China</c:v>
                </c:pt>
                <c:pt idx="1">
                  <c:v>Japan</c:v>
                </c:pt>
                <c:pt idx="2">
                  <c:v>Malaysia</c:v>
                </c:pt>
                <c:pt idx="3">
                  <c:v>United States</c:v>
                </c:pt>
                <c:pt idx="4">
                  <c:v>Korea South</c:v>
                </c:pt>
                <c:pt idx="5">
                  <c:v>Others</c:v>
                </c:pt>
              </c:strCache>
            </c:strRef>
          </c:cat>
          <c:val>
            <c:numRef>
              <c:f>'im product Jul16 '!$B$8:$B$13</c:f>
              <c:numCache>
                <c:formatCode>#,##0</c:formatCode>
                <c:ptCount val="6"/>
                <c:pt idx="0">
                  <c:v>24008</c:v>
                </c:pt>
                <c:pt idx="1">
                  <c:v>18303</c:v>
                </c:pt>
                <c:pt idx="2">
                  <c:v>5481</c:v>
                </c:pt>
                <c:pt idx="3">
                  <c:v>4454</c:v>
                </c:pt>
                <c:pt idx="4">
                  <c:v>4105</c:v>
                </c:pt>
                <c:pt idx="5" formatCode="#,##0.0;\-#,##0.0;\-">
                  <c:v>24202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6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'top3 im Jul16'!$B$12</c:f>
              <c:strCache>
                <c:ptCount val="1"/>
                <c:pt idx="0">
                  <c:v>Jul-59</c:v>
                </c:pt>
              </c:strCache>
            </c:strRef>
          </c:tx>
          <c:invertIfNegative val="0"/>
          <c:cat>
            <c:strRef>
              <c:f>'top3 im Jul16'!$A$13:$A$15</c:f>
              <c:strCache>
                <c:ptCount val="3"/>
                <c:pt idx="0">
                  <c:v>CHINA</c:v>
                </c:pt>
                <c:pt idx="1">
                  <c:v>JAPAN</c:v>
                </c:pt>
                <c:pt idx="2">
                  <c:v>MALAYSIA</c:v>
                </c:pt>
              </c:strCache>
            </c:strRef>
          </c:cat>
          <c:val>
            <c:numRef>
              <c:f>'top3 im Jul16'!$B$13:$B$15</c:f>
              <c:numCache>
                <c:formatCode>#,##0</c:formatCode>
                <c:ptCount val="3"/>
                <c:pt idx="0">
                  <c:v>3806</c:v>
                </c:pt>
                <c:pt idx="1">
                  <c:v>2953</c:v>
                </c:pt>
                <c:pt idx="2">
                  <c:v>739</c:v>
                </c:pt>
              </c:numCache>
            </c:numRef>
          </c:val>
        </c:ser>
        <c:ser>
          <c:idx val="1"/>
          <c:order val="1"/>
          <c:tx>
            <c:strRef>
              <c:f>'top3 im Jul16'!$C$12</c:f>
              <c:strCache>
                <c:ptCount val="1"/>
                <c:pt idx="0">
                  <c:v>Jun-59</c:v>
                </c:pt>
              </c:strCache>
            </c:strRef>
          </c:tx>
          <c:invertIfNegative val="0"/>
          <c:cat>
            <c:strRef>
              <c:f>'top3 im Jul16'!$A$13:$A$15</c:f>
              <c:strCache>
                <c:ptCount val="3"/>
                <c:pt idx="0">
                  <c:v>CHINA</c:v>
                </c:pt>
                <c:pt idx="1">
                  <c:v>JAPAN</c:v>
                </c:pt>
                <c:pt idx="2">
                  <c:v>MALAYSIA</c:v>
                </c:pt>
              </c:strCache>
            </c:strRef>
          </c:cat>
          <c:val>
            <c:numRef>
              <c:f>'top3 im Jul16'!$C$13:$C$15</c:f>
              <c:numCache>
                <c:formatCode>#,##0</c:formatCode>
                <c:ptCount val="3"/>
                <c:pt idx="0">
                  <c:v>3574</c:v>
                </c:pt>
                <c:pt idx="1">
                  <c:v>2658</c:v>
                </c:pt>
                <c:pt idx="2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51040"/>
        <c:axId val="94152576"/>
      </c:barChart>
      <c:catAx>
        <c:axId val="94151040"/>
        <c:scaling>
          <c:orientation val="minMax"/>
        </c:scaling>
        <c:delete val="0"/>
        <c:axPos val="l"/>
        <c:majorTickMark val="out"/>
        <c:minorTickMark val="none"/>
        <c:tickLblPos val="nextTo"/>
        <c:crossAx val="94152576"/>
        <c:crosses val="autoZero"/>
        <c:auto val="1"/>
        <c:lblAlgn val="ctr"/>
        <c:lblOffset val="100"/>
        <c:noMultiLvlLbl val="0"/>
      </c:catAx>
      <c:valAx>
        <c:axId val="9415257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4151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Import from ASEAN ( Jan. - Jul. 2016 )</a:t>
            </a:r>
            <a:endParaRPr lang="th-TH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14428117154194"/>
          <c:y val="0.11213657564184025"/>
          <c:w val="0.62571143765691617"/>
          <c:h val="0.887788801921506"/>
        </c:manualLayout>
      </c:layout>
      <c:doughnutChart>
        <c:varyColors val="1"/>
        <c:ser>
          <c:idx val="0"/>
          <c:order val="0"/>
          <c:dLbls>
            <c:dLbl>
              <c:idx val="5"/>
              <c:layout>
                <c:manualLayout>
                  <c:x val="0.1046714991899959"/>
                  <c:y val="1.9874961282893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5.0374776294676488E-2"/>
                  <c:y val="5.0744609553493282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ysClr val="windowText" lastClr="000000"/>
                      </a:solidFill>
                    </a:defRPr>
                  </a:pPr>
                  <a:endParaRPr lang="th-TH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'im product Jul16 '!$A$40:$A$49</c:f>
              <c:strCache>
                <c:ptCount val="10"/>
                <c:pt idx="0">
                  <c:v>Malaysia</c:v>
                </c:pt>
                <c:pt idx="1">
                  <c:v>Singapore</c:v>
                </c:pt>
                <c:pt idx="2">
                  <c:v>Thailand</c:v>
                </c:pt>
                <c:pt idx="3">
                  <c:v>Indonesia</c:v>
                </c:pt>
                <c:pt idx="4">
                  <c:v>Vietnam</c:v>
                </c:pt>
                <c:pt idx="5">
                  <c:v>Philippines</c:v>
                </c:pt>
                <c:pt idx="6">
                  <c:v>Laos</c:v>
                </c:pt>
                <c:pt idx="7">
                  <c:v>Cambodia</c:v>
                </c:pt>
                <c:pt idx="8">
                  <c:v>Myanmar</c:v>
                </c:pt>
                <c:pt idx="9">
                  <c:v>Brunei Darussalam</c:v>
                </c:pt>
              </c:strCache>
            </c:strRef>
          </c:cat>
          <c:val>
            <c:numRef>
              <c:f>'im product Jul16 '!$B$40:$B$49</c:f>
              <c:numCache>
                <c:formatCode>#,##0</c:formatCode>
                <c:ptCount val="10"/>
                <c:pt idx="0">
                  <c:v>5481</c:v>
                </c:pt>
                <c:pt idx="1">
                  <c:v>2240</c:v>
                </c:pt>
                <c:pt idx="2">
                  <c:v>2299</c:v>
                </c:pt>
                <c:pt idx="3">
                  <c:v>1471</c:v>
                </c:pt>
                <c:pt idx="4">
                  <c:v>1113</c:v>
                </c:pt>
                <c:pt idx="5" formatCode="General">
                  <c:v>806</c:v>
                </c:pt>
                <c:pt idx="6" formatCode="General">
                  <c:v>566</c:v>
                </c:pt>
                <c:pt idx="7" formatCode="General">
                  <c:v>17</c:v>
                </c:pt>
                <c:pt idx="8" formatCode="General">
                  <c:v>0</c:v>
                </c:pt>
                <c:pt idx="9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2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Export to World ( Jan. - Jul.</a:t>
            </a:r>
            <a:r>
              <a:rPr lang="en-US" sz="2400" baseline="0"/>
              <a:t> </a:t>
            </a:r>
            <a:r>
              <a:rPr lang="en-US" sz="2400"/>
              <a:t>2016</a:t>
            </a:r>
            <a:r>
              <a:rPr lang="en-US" sz="2400" baseline="0"/>
              <a:t> </a:t>
            </a:r>
            <a:r>
              <a:rPr lang="en-US" sz="2400"/>
              <a:t>)</a:t>
            </a:r>
            <a:endParaRPr lang="th-TH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53378859520822"/>
          <c:y val="0.14178453695935686"/>
          <c:w val="0.56493242280958356"/>
          <c:h val="0.83129963697865861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1.3512246214101091E-2"/>
                  <c:y val="-1.13618902964760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0.15828631279375646"/>
                  <c:y val="-6.53308692047370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16600759634467141"/>
                  <c:y val="1.70428354447140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5249535013057025"/>
                  <c:y val="0.12498079326123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28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'Ex product Jul16'!$A$4:$A$9</c:f>
              <c:strCache>
                <c:ptCount val="6"/>
                <c:pt idx="0">
                  <c:v>Japan</c:v>
                </c:pt>
                <c:pt idx="1">
                  <c:v>United States</c:v>
                </c:pt>
                <c:pt idx="2">
                  <c:v>Malaysia</c:v>
                </c:pt>
                <c:pt idx="3">
                  <c:v>Indonesia</c:v>
                </c:pt>
                <c:pt idx="4">
                  <c:v>Australia</c:v>
                </c:pt>
                <c:pt idx="5">
                  <c:v>Others</c:v>
                </c:pt>
              </c:strCache>
            </c:strRef>
          </c:cat>
          <c:val>
            <c:numRef>
              <c:f>'Ex product Jul16'!$B$4:$B$9</c:f>
              <c:numCache>
                <c:formatCode>#,##0</c:formatCode>
                <c:ptCount val="6"/>
                <c:pt idx="0">
                  <c:v>13360</c:v>
                </c:pt>
                <c:pt idx="1">
                  <c:v>7809</c:v>
                </c:pt>
                <c:pt idx="2">
                  <c:v>4428</c:v>
                </c:pt>
                <c:pt idx="3">
                  <c:v>4467</c:v>
                </c:pt>
                <c:pt idx="4">
                  <c:v>4178</c:v>
                </c:pt>
                <c:pt idx="5" formatCode="#,##0.00">
                  <c:v>41340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2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ex Jul 16'!$B$12</c:f>
              <c:strCache>
                <c:ptCount val="1"/>
                <c:pt idx="0">
                  <c:v>Jul-59</c:v>
                </c:pt>
              </c:strCache>
            </c:strRef>
          </c:tx>
          <c:invertIfNegative val="0"/>
          <c:cat>
            <c:strRef>
              <c:f>'top 3 ex Jul 16'!$A$13:$A$15</c:f>
              <c:strCache>
                <c:ptCount val="3"/>
                <c:pt idx="0">
                  <c:v>JAPAN</c:v>
                </c:pt>
                <c:pt idx="1">
                  <c:v>U.S.A.</c:v>
                </c:pt>
                <c:pt idx="2">
                  <c:v>INDONESIA</c:v>
                </c:pt>
              </c:strCache>
            </c:strRef>
          </c:cat>
          <c:val>
            <c:numRef>
              <c:f>'top 3 ex Jul 16'!$B$13:$B$15</c:f>
              <c:numCache>
                <c:formatCode>#,##0</c:formatCode>
                <c:ptCount val="3"/>
                <c:pt idx="0">
                  <c:v>1853</c:v>
                </c:pt>
                <c:pt idx="1">
                  <c:v>1170</c:v>
                </c:pt>
                <c:pt idx="2" formatCode="General">
                  <c:v>683</c:v>
                </c:pt>
              </c:numCache>
            </c:numRef>
          </c:val>
        </c:ser>
        <c:ser>
          <c:idx val="1"/>
          <c:order val="1"/>
          <c:tx>
            <c:strRef>
              <c:f>'top 3 ex Jul 16'!$C$12</c:f>
              <c:strCache>
                <c:ptCount val="1"/>
                <c:pt idx="0">
                  <c:v>Jun-59</c:v>
                </c:pt>
              </c:strCache>
            </c:strRef>
          </c:tx>
          <c:invertIfNegative val="0"/>
          <c:cat>
            <c:strRef>
              <c:f>'top 3 ex Jul 16'!$A$13:$A$15</c:f>
              <c:strCache>
                <c:ptCount val="3"/>
                <c:pt idx="0">
                  <c:v>JAPAN</c:v>
                </c:pt>
                <c:pt idx="1">
                  <c:v>U.S.A.</c:v>
                </c:pt>
                <c:pt idx="2">
                  <c:v>INDONESIA</c:v>
                </c:pt>
              </c:strCache>
            </c:strRef>
          </c:cat>
          <c:val>
            <c:numRef>
              <c:f>'top 3 ex Jul 16'!$C$13:$C$15</c:f>
              <c:numCache>
                <c:formatCode>#,##0</c:formatCode>
                <c:ptCount val="3"/>
                <c:pt idx="0">
                  <c:v>1984</c:v>
                </c:pt>
                <c:pt idx="1">
                  <c:v>1211</c:v>
                </c:pt>
                <c:pt idx="2" formatCode="General">
                  <c:v>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84032"/>
        <c:axId val="94294016"/>
      </c:barChart>
      <c:catAx>
        <c:axId val="94284032"/>
        <c:scaling>
          <c:orientation val="minMax"/>
        </c:scaling>
        <c:delete val="0"/>
        <c:axPos val="l"/>
        <c:majorTickMark val="out"/>
        <c:minorTickMark val="none"/>
        <c:tickLblPos val="nextTo"/>
        <c:crossAx val="94294016"/>
        <c:crosses val="autoZero"/>
        <c:auto val="1"/>
        <c:lblAlgn val="ctr"/>
        <c:lblOffset val="100"/>
        <c:noMultiLvlLbl val="0"/>
      </c:catAx>
      <c:valAx>
        <c:axId val="9429401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4284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Export to ASEAN ( Jan. - Jul. 2016 )</a:t>
            </a:r>
            <a:endParaRPr lang="th-TH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746126120786148"/>
          <c:y val="0.1253742901505458"/>
          <c:w val="0.6050773256003934"/>
          <c:h val="0.86022323660668965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2.3162343865056619E-2"/>
                  <c:y val="1.6464661262282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9.6511285943238576E-3"/>
                  <c:y val="-2.744326282050451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0.21811191941206554"/>
                  <c:y val="2.74411021038034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-5.4045469018465284E-2"/>
                  <c:y val="-0.123484959467115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0.15248543044495561"/>
                  <c:y val="2.74411021038034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'Ex product Jul16'!$A$22:$A$30</c:f>
              <c:strCache>
                <c:ptCount val="9"/>
                <c:pt idx="0">
                  <c:v>Malaysia</c:v>
                </c:pt>
                <c:pt idx="1">
                  <c:v>Indonesia</c:v>
                </c:pt>
                <c:pt idx="2">
                  <c:v>Vietnam</c:v>
                </c:pt>
                <c:pt idx="3">
                  <c:v>Cambodia</c:v>
                </c:pt>
                <c:pt idx="4">
                  <c:v>Philippines</c:v>
                </c:pt>
                <c:pt idx="5">
                  <c:v>Laos</c:v>
                </c:pt>
                <c:pt idx="6">
                  <c:v>Myanmar</c:v>
                </c:pt>
                <c:pt idx="7">
                  <c:v>Singapore</c:v>
                </c:pt>
                <c:pt idx="8">
                  <c:v>Brunei Darussalam</c:v>
                </c:pt>
              </c:strCache>
            </c:strRef>
          </c:cat>
          <c:val>
            <c:numRef>
              <c:f>'Ex product Jul16'!$B$22:$B$30</c:f>
              <c:numCache>
                <c:formatCode>#,##0</c:formatCode>
                <c:ptCount val="9"/>
                <c:pt idx="0">
                  <c:v>4428</c:v>
                </c:pt>
                <c:pt idx="1">
                  <c:v>4467</c:v>
                </c:pt>
                <c:pt idx="2">
                  <c:v>3614</c:v>
                </c:pt>
                <c:pt idx="3">
                  <c:v>2821</c:v>
                </c:pt>
                <c:pt idx="4">
                  <c:v>3039</c:v>
                </c:pt>
                <c:pt idx="5">
                  <c:v>1722</c:v>
                </c:pt>
                <c:pt idx="6">
                  <c:v>1652</c:v>
                </c:pt>
                <c:pt idx="7">
                  <c:v>1374</c:v>
                </c:pt>
                <c:pt idx="8" formatCode="General">
                  <c:v>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8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86344955974308E-2"/>
          <c:y val="0.16513157312344448"/>
          <c:w val="0.75181629188297983"/>
          <c:h val="0.70669266814796239"/>
        </c:manualLayout>
      </c:layout>
      <c:lineChart>
        <c:grouping val="standard"/>
        <c:varyColors val="0"/>
        <c:ser>
          <c:idx val="0"/>
          <c:order val="0"/>
          <c:tx>
            <c:strRef>
              <c:f>'Resin Price Domestic jul16'!$B$3</c:f>
              <c:strCache>
                <c:ptCount val="1"/>
                <c:pt idx="0">
                  <c:v>ABS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jul16'!$B$28:$B$46</c:f>
              <c:numCache>
                <c:formatCode>General</c:formatCode>
                <c:ptCount val="19"/>
                <c:pt idx="0">
                  <c:v>60.58</c:v>
                </c:pt>
                <c:pt idx="1">
                  <c:v>60.75</c:v>
                </c:pt>
                <c:pt idx="2">
                  <c:v>61.58</c:v>
                </c:pt>
                <c:pt idx="3">
                  <c:v>62.33</c:v>
                </c:pt>
                <c:pt idx="4">
                  <c:v>64.25</c:v>
                </c:pt>
                <c:pt idx="5">
                  <c:v>63.25</c:v>
                </c:pt>
                <c:pt idx="6">
                  <c:v>61</c:v>
                </c:pt>
                <c:pt idx="7">
                  <c:v>57.92</c:v>
                </c:pt>
                <c:pt idx="8">
                  <c:v>56.42</c:v>
                </c:pt>
                <c:pt idx="9">
                  <c:v>55.25</c:v>
                </c:pt>
                <c:pt idx="10">
                  <c:v>53.75</c:v>
                </c:pt>
                <c:pt idx="11">
                  <c:v>50.67</c:v>
                </c:pt>
                <c:pt idx="12">
                  <c:v>47.25</c:v>
                </c:pt>
                <c:pt idx="13">
                  <c:v>47.25</c:v>
                </c:pt>
                <c:pt idx="14">
                  <c:v>53.75</c:v>
                </c:pt>
                <c:pt idx="15">
                  <c:v>56.17</c:v>
                </c:pt>
                <c:pt idx="16">
                  <c:v>55</c:v>
                </c:pt>
                <c:pt idx="17">
                  <c:v>53.75</c:v>
                </c:pt>
                <c:pt idx="18">
                  <c:v>55.33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'Resin Price Domestic jul16'!$C$3</c:f>
              <c:strCache>
                <c:ptCount val="1"/>
                <c:pt idx="0">
                  <c:v>GPPS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jul16'!$C$28:$C$46</c:f>
              <c:numCache>
                <c:formatCode>General</c:formatCode>
                <c:ptCount val="19"/>
                <c:pt idx="0">
                  <c:v>46.58</c:v>
                </c:pt>
                <c:pt idx="1">
                  <c:v>45.92</c:v>
                </c:pt>
                <c:pt idx="2">
                  <c:v>49</c:v>
                </c:pt>
                <c:pt idx="3">
                  <c:v>51.08</c:v>
                </c:pt>
                <c:pt idx="4">
                  <c:v>55.75</c:v>
                </c:pt>
                <c:pt idx="5">
                  <c:v>55.17</c:v>
                </c:pt>
                <c:pt idx="6">
                  <c:v>52.58</c:v>
                </c:pt>
                <c:pt idx="7">
                  <c:v>50.67</c:v>
                </c:pt>
                <c:pt idx="8">
                  <c:v>48.58</c:v>
                </c:pt>
                <c:pt idx="9">
                  <c:v>48.5</c:v>
                </c:pt>
                <c:pt idx="10">
                  <c:v>46.67</c:v>
                </c:pt>
                <c:pt idx="11">
                  <c:v>42.75</c:v>
                </c:pt>
                <c:pt idx="12">
                  <c:v>42.17</c:v>
                </c:pt>
                <c:pt idx="13">
                  <c:v>42.17</c:v>
                </c:pt>
                <c:pt idx="14">
                  <c:v>49.5</c:v>
                </c:pt>
                <c:pt idx="15">
                  <c:v>51.08</c:v>
                </c:pt>
                <c:pt idx="16">
                  <c:v>50.17</c:v>
                </c:pt>
                <c:pt idx="17">
                  <c:v>48.83</c:v>
                </c:pt>
                <c:pt idx="18">
                  <c:v>50.42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'Resin Price Domestic jul16'!$D$3</c:f>
              <c:strCache>
                <c:ptCount val="1"/>
                <c:pt idx="0">
                  <c:v>HDPE (Film)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jul16'!$D$28:$D$46</c:f>
              <c:numCache>
                <c:formatCode>General</c:formatCode>
                <c:ptCount val="19"/>
                <c:pt idx="0">
                  <c:v>46.58</c:v>
                </c:pt>
                <c:pt idx="1">
                  <c:v>44.67</c:v>
                </c:pt>
                <c:pt idx="2">
                  <c:v>46.5</c:v>
                </c:pt>
                <c:pt idx="3">
                  <c:v>49.33</c:v>
                </c:pt>
                <c:pt idx="4">
                  <c:v>51.33</c:v>
                </c:pt>
                <c:pt idx="5">
                  <c:v>51.58</c:v>
                </c:pt>
                <c:pt idx="6">
                  <c:v>51</c:v>
                </c:pt>
                <c:pt idx="7">
                  <c:v>49.42</c:v>
                </c:pt>
                <c:pt idx="8">
                  <c:v>48.08</c:v>
                </c:pt>
                <c:pt idx="9">
                  <c:v>48.83</c:v>
                </c:pt>
                <c:pt idx="10">
                  <c:v>48</c:v>
                </c:pt>
                <c:pt idx="11">
                  <c:v>47.08</c:v>
                </c:pt>
                <c:pt idx="12">
                  <c:v>45.17</c:v>
                </c:pt>
                <c:pt idx="13">
                  <c:v>45.17</c:v>
                </c:pt>
                <c:pt idx="14">
                  <c:v>47</c:v>
                </c:pt>
                <c:pt idx="15">
                  <c:v>49.08</c:v>
                </c:pt>
                <c:pt idx="16">
                  <c:v>48.58</c:v>
                </c:pt>
                <c:pt idx="17">
                  <c:v>47.83</c:v>
                </c:pt>
                <c:pt idx="18">
                  <c:v>48.08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'Resin Price Domestic jul16'!$E$3</c:f>
              <c:strCache>
                <c:ptCount val="1"/>
                <c:pt idx="0">
                  <c:v>HIPS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jul16'!$E$28:$E$46</c:f>
              <c:numCache>
                <c:formatCode>General</c:formatCode>
                <c:ptCount val="19"/>
                <c:pt idx="0">
                  <c:v>50.08</c:v>
                </c:pt>
                <c:pt idx="1">
                  <c:v>49.42</c:v>
                </c:pt>
                <c:pt idx="2">
                  <c:v>52.5</c:v>
                </c:pt>
                <c:pt idx="3">
                  <c:v>54.5</c:v>
                </c:pt>
                <c:pt idx="4">
                  <c:v>58.42</c:v>
                </c:pt>
                <c:pt idx="5">
                  <c:v>57.83</c:v>
                </c:pt>
                <c:pt idx="6">
                  <c:v>55.83</c:v>
                </c:pt>
                <c:pt idx="7">
                  <c:v>54.08</c:v>
                </c:pt>
                <c:pt idx="8">
                  <c:v>52.5</c:v>
                </c:pt>
                <c:pt idx="9">
                  <c:v>51</c:v>
                </c:pt>
                <c:pt idx="10">
                  <c:v>49.33</c:v>
                </c:pt>
                <c:pt idx="11">
                  <c:v>45.33</c:v>
                </c:pt>
                <c:pt idx="12">
                  <c:v>44.58</c:v>
                </c:pt>
                <c:pt idx="13">
                  <c:v>44.58</c:v>
                </c:pt>
                <c:pt idx="14">
                  <c:v>52.5</c:v>
                </c:pt>
                <c:pt idx="15">
                  <c:v>53.42</c:v>
                </c:pt>
                <c:pt idx="16">
                  <c:v>52.42</c:v>
                </c:pt>
                <c:pt idx="17">
                  <c:v>51</c:v>
                </c:pt>
                <c:pt idx="18">
                  <c:v>52.75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'Resin Price Domestic jul16'!$F$3</c:f>
              <c:strCache>
                <c:ptCount val="1"/>
                <c:pt idx="0">
                  <c:v>LDPE (Film)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jul16'!$F$28:$F$46</c:f>
              <c:numCache>
                <c:formatCode>General</c:formatCode>
                <c:ptCount val="19"/>
                <c:pt idx="0">
                  <c:v>47.73</c:v>
                </c:pt>
                <c:pt idx="1">
                  <c:v>47.33</c:v>
                </c:pt>
                <c:pt idx="2">
                  <c:v>48.5</c:v>
                </c:pt>
                <c:pt idx="3">
                  <c:v>51.5</c:v>
                </c:pt>
                <c:pt idx="4">
                  <c:v>53.75</c:v>
                </c:pt>
                <c:pt idx="5">
                  <c:v>53.75</c:v>
                </c:pt>
                <c:pt idx="6">
                  <c:v>53.17</c:v>
                </c:pt>
                <c:pt idx="7">
                  <c:v>51.75</c:v>
                </c:pt>
                <c:pt idx="8">
                  <c:v>49.08</c:v>
                </c:pt>
                <c:pt idx="9">
                  <c:v>49.42</c:v>
                </c:pt>
                <c:pt idx="10">
                  <c:v>49.67</c:v>
                </c:pt>
                <c:pt idx="11">
                  <c:v>48.92</c:v>
                </c:pt>
                <c:pt idx="12">
                  <c:v>48.25</c:v>
                </c:pt>
                <c:pt idx="13">
                  <c:v>48.25</c:v>
                </c:pt>
                <c:pt idx="14">
                  <c:v>49.38</c:v>
                </c:pt>
                <c:pt idx="15">
                  <c:v>51.25</c:v>
                </c:pt>
                <c:pt idx="16">
                  <c:v>51.25</c:v>
                </c:pt>
                <c:pt idx="17">
                  <c:v>50.25</c:v>
                </c:pt>
                <c:pt idx="18">
                  <c:v>51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'Resin Price Domestic jul16'!$G$3</c:f>
              <c:strCache>
                <c:ptCount val="1"/>
                <c:pt idx="0">
                  <c:v>LLDPE (Film)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jul16'!$G$28:$G$46</c:f>
              <c:numCache>
                <c:formatCode>General</c:formatCode>
                <c:ptCount val="19"/>
                <c:pt idx="0">
                  <c:v>46.08</c:v>
                </c:pt>
                <c:pt idx="1">
                  <c:v>44.58</c:v>
                </c:pt>
                <c:pt idx="2">
                  <c:v>46.33</c:v>
                </c:pt>
                <c:pt idx="3">
                  <c:v>49.25</c:v>
                </c:pt>
                <c:pt idx="4">
                  <c:v>51</c:v>
                </c:pt>
                <c:pt idx="5">
                  <c:v>51.25</c:v>
                </c:pt>
                <c:pt idx="6">
                  <c:v>50.92</c:v>
                </c:pt>
                <c:pt idx="7">
                  <c:v>49.08</c:v>
                </c:pt>
                <c:pt idx="8">
                  <c:v>47.17</c:v>
                </c:pt>
                <c:pt idx="9">
                  <c:v>47.75</c:v>
                </c:pt>
                <c:pt idx="10">
                  <c:v>47.83</c:v>
                </c:pt>
                <c:pt idx="11">
                  <c:v>47</c:v>
                </c:pt>
                <c:pt idx="12">
                  <c:v>45</c:v>
                </c:pt>
                <c:pt idx="13">
                  <c:v>45</c:v>
                </c:pt>
                <c:pt idx="14">
                  <c:v>47.33</c:v>
                </c:pt>
                <c:pt idx="15">
                  <c:v>49.17</c:v>
                </c:pt>
                <c:pt idx="16">
                  <c:v>48.83</c:v>
                </c:pt>
                <c:pt idx="17">
                  <c:v>47.67</c:v>
                </c:pt>
                <c:pt idx="18">
                  <c:v>48.08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'Resin Price Domestic jul16'!$H$3</c:f>
              <c:strCache>
                <c:ptCount val="1"/>
                <c:pt idx="0">
                  <c:v>PET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jul16'!$H$28:$H$46</c:f>
              <c:numCache>
                <c:formatCode>General</c:formatCode>
                <c:ptCount val="19"/>
                <c:pt idx="0">
                  <c:v>38.5</c:v>
                </c:pt>
                <c:pt idx="1">
                  <c:v>37.25</c:v>
                </c:pt>
                <c:pt idx="2">
                  <c:v>36.880000000000003</c:v>
                </c:pt>
                <c:pt idx="3">
                  <c:v>37.5</c:v>
                </c:pt>
                <c:pt idx="4">
                  <c:v>42.5</c:v>
                </c:pt>
                <c:pt idx="5">
                  <c:v>41.25</c:v>
                </c:pt>
                <c:pt idx="6">
                  <c:v>39.130000000000003</c:v>
                </c:pt>
                <c:pt idx="7">
                  <c:v>36.380000000000003</c:v>
                </c:pt>
                <c:pt idx="8">
                  <c:v>36.06</c:v>
                </c:pt>
                <c:pt idx="9">
                  <c:v>35.44</c:v>
                </c:pt>
                <c:pt idx="10">
                  <c:v>35.5</c:v>
                </c:pt>
                <c:pt idx="11">
                  <c:v>33.5</c:v>
                </c:pt>
                <c:pt idx="12">
                  <c:v>33.130000000000003</c:v>
                </c:pt>
                <c:pt idx="13">
                  <c:v>33.130000000000003</c:v>
                </c:pt>
                <c:pt idx="14">
                  <c:v>35</c:v>
                </c:pt>
                <c:pt idx="15">
                  <c:v>37.44</c:v>
                </c:pt>
                <c:pt idx="16">
                  <c:v>37.25</c:v>
                </c:pt>
                <c:pt idx="17">
                  <c:v>35.81</c:v>
                </c:pt>
                <c:pt idx="18">
                  <c:v>34.880000000000003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'Resin Price Domestic jul16'!$I$3</c:f>
              <c:strCache>
                <c:ptCount val="1"/>
                <c:pt idx="0">
                  <c:v>PP (Film)</c:v>
                </c:pt>
              </c:strCache>
            </c:strRef>
          </c:tx>
          <c:cat>
            <c:numRef>
              <c:f>'Resin Price Domestic jul16'!$A$28:$A$46</c:f>
              <c:numCache>
                <c:formatCode>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'Resin Price Domestic jul16'!$I$28:$I$46</c:f>
              <c:numCache>
                <c:formatCode>General</c:formatCode>
                <c:ptCount val="19"/>
                <c:pt idx="0">
                  <c:v>45</c:v>
                </c:pt>
                <c:pt idx="1">
                  <c:v>43.67</c:v>
                </c:pt>
                <c:pt idx="2">
                  <c:v>46.67</c:v>
                </c:pt>
                <c:pt idx="3">
                  <c:v>48.67</c:v>
                </c:pt>
                <c:pt idx="4">
                  <c:v>49.83</c:v>
                </c:pt>
                <c:pt idx="5">
                  <c:v>49.17</c:v>
                </c:pt>
                <c:pt idx="6">
                  <c:v>47.17</c:v>
                </c:pt>
                <c:pt idx="7">
                  <c:v>44.42</c:v>
                </c:pt>
                <c:pt idx="8">
                  <c:v>43.5</c:v>
                </c:pt>
                <c:pt idx="9">
                  <c:v>44.75</c:v>
                </c:pt>
                <c:pt idx="10">
                  <c:v>43</c:v>
                </c:pt>
                <c:pt idx="11">
                  <c:v>41.92</c:v>
                </c:pt>
                <c:pt idx="12">
                  <c:v>38.83</c:v>
                </c:pt>
                <c:pt idx="13">
                  <c:v>38.83</c:v>
                </c:pt>
                <c:pt idx="14">
                  <c:v>41.33</c:v>
                </c:pt>
                <c:pt idx="15">
                  <c:v>44.75</c:v>
                </c:pt>
                <c:pt idx="16">
                  <c:v>44.5</c:v>
                </c:pt>
                <c:pt idx="17">
                  <c:v>43.67</c:v>
                </c:pt>
                <c:pt idx="18">
                  <c:v>45.75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38144"/>
        <c:axId val="76456320"/>
      </c:lineChart>
      <c:dateAx>
        <c:axId val="764381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th-TH"/>
          </a:p>
        </c:txPr>
        <c:crossAx val="76456320"/>
        <c:crosses val="autoZero"/>
        <c:auto val="1"/>
        <c:lblOffset val="100"/>
        <c:baseTimeUnit val="months"/>
      </c:dateAx>
      <c:valAx>
        <c:axId val="76456320"/>
        <c:scaling>
          <c:orientation val="minMax"/>
          <c:max val="70"/>
          <c:min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7643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42230737112701"/>
          <c:y val="0.15219103575038145"/>
          <c:w val="0.12468241939834865"/>
          <c:h val="0.70795726078482468"/>
        </c:manualLayout>
      </c:layout>
      <c:overlay val="1"/>
      <c:txPr>
        <a:bodyPr/>
        <a:lstStyle/>
        <a:p>
          <a:pPr>
            <a:defRPr sz="1100"/>
          </a:pPr>
          <a:endParaRPr lang="th-TH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u="none"/>
            </a:pPr>
            <a:r>
              <a:rPr lang="en-US" sz="2400" u="none"/>
              <a:t>Thailand Import from World ( Jan. - Jul. 2016)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442287796721932"/>
          <c:y val="0.10784054315371894"/>
          <c:w val="0.51115424406556131"/>
          <c:h val="0.89215945684628106"/>
        </c:manualLayout>
      </c:layout>
      <c:doughnutChart>
        <c:varyColors val="1"/>
        <c:ser>
          <c:idx val="0"/>
          <c:order val="0"/>
          <c:dLbls>
            <c:dLbl>
              <c:idx val="2"/>
              <c:layout>
                <c:manualLayout>
                  <c:x val="0.17438622631385184"/>
                  <c:y val="-7.72505441960759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15113486169848062"/>
                  <c:y val="1.05341651176467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5888536742660783"/>
                  <c:y val="9.48074860588204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 rot="0" vert="horz"/>
              <a:lstStyle/>
              <a:p>
                <a:pPr>
                  <a:defRPr sz="2800">
                    <a:solidFill>
                      <a:sysClr val="windowText" lastClr="000000"/>
                    </a:solidFill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'Im graph Jul16'!$A$2:$A$7</c:f>
              <c:strCache>
                <c:ptCount val="6"/>
                <c:pt idx="0">
                  <c:v>Japan</c:v>
                </c:pt>
                <c:pt idx="1">
                  <c:v>China</c:v>
                </c:pt>
                <c:pt idx="2">
                  <c:v>Korea South</c:v>
                </c:pt>
                <c:pt idx="3">
                  <c:v>United States</c:v>
                </c:pt>
                <c:pt idx="4">
                  <c:v>Singapore</c:v>
                </c:pt>
                <c:pt idx="5">
                  <c:v>Others</c:v>
                </c:pt>
              </c:strCache>
            </c:strRef>
          </c:cat>
          <c:val>
            <c:numRef>
              <c:f>'Im graph Jul16'!$B$2:$B$7</c:f>
              <c:numCache>
                <c:formatCode>#,##0</c:formatCode>
                <c:ptCount val="6"/>
                <c:pt idx="0">
                  <c:v>15164</c:v>
                </c:pt>
                <c:pt idx="1">
                  <c:v>12061</c:v>
                </c:pt>
                <c:pt idx="2">
                  <c:v>8337</c:v>
                </c:pt>
                <c:pt idx="3">
                  <c:v>8276</c:v>
                </c:pt>
                <c:pt idx="4">
                  <c:v>8266</c:v>
                </c:pt>
                <c:pt idx="5" formatCode="#,##0.00">
                  <c:v>28704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7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'top3 Im Jul16'!$C$16</c:f>
              <c:strCache>
                <c:ptCount val="1"/>
                <c:pt idx="0">
                  <c:v>Jul-59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'top3 Im Jul16'!$A$17:$A$19</c:f>
              <c:strCache>
                <c:ptCount val="3"/>
                <c:pt idx="0">
                  <c:v>JAPAN</c:v>
                </c:pt>
                <c:pt idx="1">
                  <c:v>CHINA</c:v>
                </c:pt>
                <c:pt idx="2">
                  <c:v>S.KOREA</c:v>
                </c:pt>
              </c:strCache>
            </c:strRef>
          </c:cat>
          <c:val>
            <c:numRef>
              <c:f>'top3 Im Jul16'!$C$17:$C$19</c:f>
              <c:numCache>
                <c:formatCode>#,##0</c:formatCode>
                <c:ptCount val="3"/>
                <c:pt idx="0">
                  <c:v>2283</c:v>
                </c:pt>
                <c:pt idx="1">
                  <c:v>1868</c:v>
                </c:pt>
                <c:pt idx="2">
                  <c:v>1416</c:v>
                </c:pt>
              </c:numCache>
            </c:numRef>
          </c:val>
        </c:ser>
        <c:ser>
          <c:idx val="1"/>
          <c:order val="1"/>
          <c:tx>
            <c:strRef>
              <c:f>'top3 Im Jul16'!$D$16</c:f>
              <c:strCache>
                <c:ptCount val="1"/>
                <c:pt idx="0">
                  <c:v>Jun-59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'top3 Im Jul16'!$A$17:$A$19</c:f>
              <c:strCache>
                <c:ptCount val="3"/>
                <c:pt idx="0">
                  <c:v>JAPAN</c:v>
                </c:pt>
                <c:pt idx="1">
                  <c:v>CHINA</c:v>
                </c:pt>
                <c:pt idx="2">
                  <c:v>S.KOREA</c:v>
                </c:pt>
              </c:strCache>
            </c:strRef>
          </c:cat>
          <c:val>
            <c:numRef>
              <c:f>'top3 Im Jul16'!$D$17:$D$19</c:f>
              <c:numCache>
                <c:formatCode>#,##0</c:formatCode>
                <c:ptCount val="3"/>
                <c:pt idx="0">
                  <c:v>2344</c:v>
                </c:pt>
                <c:pt idx="1">
                  <c:v>2106</c:v>
                </c:pt>
                <c:pt idx="2">
                  <c:v>1416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85312"/>
        <c:axId val="77091200"/>
      </c:barChart>
      <c:catAx>
        <c:axId val="77085312"/>
        <c:scaling>
          <c:orientation val="minMax"/>
        </c:scaling>
        <c:delete val="0"/>
        <c:axPos val="l"/>
        <c:majorTickMark val="out"/>
        <c:minorTickMark val="none"/>
        <c:tickLblPos val="nextTo"/>
        <c:crossAx val="77091200"/>
        <c:crosses val="autoZero"/>
        <c:auto val="1"/>
        <c:lblAlgn val="ctr"/>
        <c:lblOffset val="100"/>
        <c:noMultiLvlLbl val="0"/>
      </c:catAx>
      <c:valAx>
        <c:axId val="7709120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77085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Import from ASEAN ( Jan. - Jul. 2016) </a:t>
            </a:r>
            <a:endParaRPr lang="th-TH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408681878508992"/>
          <c:y val="0.1457217540957175"/>
          <c:w val="0.56201571735431299"/>
          <c:h val="0.80698120912169036"/>
        </c:manualLayout>
      </c:layout>
      <c:doughnutChart>
        <c:varyColors val="1"/>
        <c:ser>
          <c:idx val="0"/>
          <c:order val="0"/>
          <c:dLbls>
            <c:dLbl>
              <c:idx val="3"/>
              <c:layout>
                <c:manualLayout>
                  <c:x val="0.16857349958676685"/>
                  <c:y val="-0.1057227881022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17438637888286224"/>
                  <c:y val="5.84257513196727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2800">
                    <a:solidFill>
                      <a:sysClr val="windowText" lastClr="000000"/>
                    </a:solidFill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'Im graph Jul16'!$A$19:$A$28</c:f>
              <c:strCache>
                <c:ptCount val="10"/>
                <c:pt idx="0">
                  <c:v>Singapore</c:v>
                </c:pt>
                <c:pt idx="1">
                  <c:v>Malaysia</c:v>
                </c:pt>
                <c:pt idx="2">
                  <c:v>Indonesia</c:v>
                </c:pt>
                <c:pt idx="3">
                  <c:v>Vietnam</c:v>
                </c:pt>
                <c:pt idx="4">
                  <c:v>Philippines</c:v>
                </c:pt>
                <c:pt idx="5">
                  <c:v>Thailand</c:v>
                </c:pt>
                <c:pt idx="6">
                  <c:v>Myanmar</c:v>
                </c:pt>
                <c:pt idx="7">
                  <c:v>Cambodia</c:v>
                </c:pt>
                <c:pt idx="8">
                  <c:v>Laos</c:v>
                </c:pt>
                <c:pt idx="9">
                  <c:v>Brunei Darussalam</c:v>
                </c:pt>
              </c:strCache>
            </c:strRef>
          </c:cat>
          <c:val>
            <c:numRef>
              <c:f>'Im graph Jul16'!$B$19:$B$28</c:f>
              <c:numCache>
                <c:formatCode>#,##0</c:formatCode>
                <c:ptCount val="10"/>
                <c:pt idx="0">
                  <c:v>8266</c:v>
                </c:pt>
                <c:pt idx="1">
                  <c:v>6064</c:v>
                </c:pt>
                <c:pt idx="2" formatCode="General">
                  <c:v>687</c:v>
                </c:pt>
                <c:pt idx="3" formatCode="General">
                  <c:v>704</c:v>
                </c:pt>
                <c:pt idx="4" formatCode="General">
                  <c:v>158</c:v>
                </c:pt>
                <c:pt idx="5" formatCode="General">
                  <c:v>53</c:v>
                </c:pt>
                <c:pt idx="6" formatCode="General">
                  <c:v>1</c:v>
                </c:pt>
                <c:pt idx="7" formatCode="General">
                  <c:v>19</c:v>
                </c:pt>
                <c:pt idx="8" formatCode="General">
                  <c:v>6</c:v>
                </c:pt>
                <c:pt idx="9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Export to World ( Jan. - Jul. 2016) </a:t>
            </a:r>
            <a:endParaRPr lang="th-TH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954908210530967"/>
          <c:y val="0.1597273716738008"/>
          <c:w val="0.52090183578938076"/>
          <c:h val="0.80375337744715747"/>
        </c:manualLayout>
      </c:layout>
      <c:doughnutChart>
        <c:varyColors val="1"/>
        <c:ser>
          <c:idx val="0"/>
          <c:order val="0"/>
          <c:dLbls>
            <c:dLbl>
              <c:idx val="2"/>
              <c:layout>
                <c:manualLayout>
                  <c:x val="0.11254756918861428"/>
                  <c:y val="-9.44473725182375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611438806942906"/>
                  <c:y val="-5.17937204132270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413986931173406"/>
                  <c:y val="5.78870992853714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'Ex graph Jun16'!$A$4:$A$9</c:f>
              <c:strCache>
                <c:ptCount val="6"/>
                <c:pt idx="0">
                  <c:v>China</c:v>
                </c:pt>
                <c:pt idx="1">
                  <c:v>Indonesia</c:v>
                </c:pt>
                <c:pt idx="2">
                  <c:v>India</c:v>
                </c:pt>
                <c:pt idx="3">
                  <c:v>Japan</c:v>
                </c:pt>
                <c:pt idx="4">
                  <c:v>Vietnam</c:v>
                </c:pt>
                <c:pt idx="5">
                  <c:v>Others</c:v>
                </c:pt>
              </c:strCache>
            </c:strRef>
          </c:cat>
          <c:val>
            <c:numRef>
              <c:f>'Ex graph Jun16'!$B$4:$B$9</c:f>
              <c:numCache>
                <c:formatCode>#,##0</c:formatCode>
                <c:ptCount val="6"/>
                <c:pt idx="0">
                  <c:v>44607</c:v>
                </c:pt>
                <c:pt idx="1">
                  <c:v>13629</c:v>
                </c:pt>
                <c:pt idx="2">
                  <c:v>13229</c:v>
                </c:pt>
                <c:pt idx="3">
                  <c:v>12094</c:v>
                </c:pt>
                <c:pt idx="4">
                  <c:v>11825</c:v>
                </c:pt>
                <c:pt idx="5" formatCode="#,##0.00">
                  <c:v>58943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6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'top3 ex jun 16'!$C$14</c:f>
              <c:strCache>
                <c:ptCount val="1"/>
                <c:pt idx="0">
                  <c:v>Jul-59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'top3 ex jun 16'!$A$15:$A$17</c:f>
              <c:strCache>
                <c:ptCount val="3"/>
                <c:pt idx="0">
                  <c:v>CHINA</c:v>
                </c:pt>
                <c:pt idx="1">
                  <c:v>INDONESIA</c:v>
                </c:pt>
                <c:pt idx="2">
                  <c:v>VIETNAM</c:v>
                </c:pt>
              </c:strCache>
            </c:strRef>
          </c:cat>
          <c:val>
            <c:numRef>
              <c:f>'top3 ex jun 16'!$C$15:$C$17</c:f>
              <c:numCache>
                <c:formatCode>#,##0</c:formatCode>
                <c:ptCount val="3"/>
                <c:pt idx="0">
                  <c:v>6011</c:v>
                </c:pt>
                <c:pt idx="1">
                  <c:v>2195</c:v>
                </c:pt>
                <c:pt idx="2">
                  <c:v>2012</c:v>
                </c:pt>
              </c:numCache>
            </c:numRef>
          </c:val>
        </c:ser>
        <c:ser>
          <c:idx val="0"/>
          <c:order val="1"/>
          <c:tx>
            <c:strRef>
              <c:f>'top3 ex jun 16'!$B$14</c:f>
              <c:strCache>
                <c:ptCount val="1"/>
                <c:pt idx="0">
                  <c:v>Jun-59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'top3 ex jun 16'!$A$15:$A$17</c:f>
              <c:strCache>
                <c:ptCount val="3"/>
                <c:pt idx="0">
                  <c:v>CHINA</c:v>
                </c:pt>
                <c:pt idx="1">
                  <c:v>INDONESIA</c:v>
                </c:pt>
                <c:pt idx="2">
                  <c:v>VIETNAM</c:v>
                </c:pt>
              </c:strCache>
            </c:strRef>
          </c:cat>
          <c:val>
            <c:numRef>
              <c:f>'top3 ex jun 16'!$B$15:$B$17</c:f>
              <c:numCache>
                <c:formatCode>#,##0</c:formatCode>
                <c:ptCount val="3"/>
                <c:pt idx="0">
                  <c:v>6218</c:v>
                </c:pt>
                <c:pt idx="1">
                  <c:v>1500</c:v>
                </c:pt>
                <c:pt idx="2">
                  <c:v>1767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43936"/>
        <c:axId val="94345472"/>
      </c:barChart>
      <c:catAx>
        <c:axId val="94343936"/>
        <c:scaling>
          <c:orientation val="minMax"/>
        </c:scaling>
        <c:delete val="0"/>
        <c:axPos val="l"/>
        <c:majorTickMark val="out"/>
        <c:minorTickMark val="none"/>
        <c:tickLblPos val="nextTo"/>
        <c:crossAx val="94345472"/>
        <c:crosses val="autoZero"/>
        <c:auto val="1"/>
        <c:lblAlgn val="ctr"/>
        <c:lblOffset val="100"/>
        <c:noMultiLvlLbl val="0"/>
      </c:catAx>
      <c:valAx>
        <c:axId val="9434547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43439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Thailand Export to ASEAN ( Jan. - Jul. 2016) </a:t>
            </a:r>
            <a:endParaRPr lang="th-TH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422194212408212"/>
          <c:y val="0.14358680237457536"/>
          <c:w val="0.59155611575183575"/>
          <c:h val="0.82245114370142436"/>
        </c:manualLayout>
      </c:layout>
      <c:doughnutChart>
        <c:varyColors val="1"/>
        <c:ser>
          <c:idx val="0"/>
          <c:order val="0"/>
          <c:dLbls>
            <c:dLbl>
              <c:idx val="3"/>
              <c:layout>
                <c:manualLayout>
                  <c:x val="3.8995392709703862E-2"/>
                  <c:y val="-1.89755993856089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0.2027760420904601"/>
                  <c:y val="-0.103010396664734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0.18327834573560817"/>
                  <c:y val="3.2529598946758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>
                <c:manualLayout>
                  <c:x val="0.17547926719366738"/>
                  <c:y val="0.168069381109438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7"/>
              <c:layout>
                <c:manualLayout>
                  <c:x val="0.15988111010978584"/>
                  <c:y val="0.292766177072011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'Ex graph Jun16'!$A$15:$A$23</c:f>
              <c:strCache>
                <c:ptCount val="9"/>
                <c:pt idx="0">
                  <c:v>Indonesia</c:v>
                </c:pt>
                <c:pt idx="1">
                  <c:v>Vietnam</c:v>
                </c:pt>
                <c:pt idx="2">
                  <c:v>Malaysia</c:v>
                </c:pt>
                <c:pt idx="3">
                  <c:v>Philippines</c:v>
                </c:pt>
                <c:pt idx="4">
                  <c:v>Singapore</c:v>
                </c:pt>
                <c:pt idx="5">
                  <c:v>Myanmar</c:v>
                </c:pt>
                <c:pt idx="6">
                  <c:v>Cambodia</c:v>
                </c:pt>
                <c:pt idx="7">
                  <c:v>Laos</c:v>
                </c:pt>
                <c:pt idx="8">
                  <c:v>Brunei Darussalam</c:v>
                </c:pt>
              </c:strCache>
            </c:strRef>
          </c:cat>
          <c:val>
            <c:numRef>
              <c:f>'Ex graph Jun16'!$B$15:$B$23</c:f>
              <c:numCache>
                <c:formatCode>#,##0</c:formatCode>
                <c:ptCount val="9"/>
                <c:pt idx="0">
                  <c:v>13629</c:v>
                </c:pt>
                <c:pt idx="1">
                  <c:v>11825</c:v>
                </c:pt>
                <c:pt idx="2">
                  <c:v>5802</c:v>
                </c:pt>
                <c:pt idx="3">
                  <c:v>5126</c:v>
                </c:pt>
                <c:pt idx="4">
                  <c:v>1712</c:v>
                </c:pt>
                <c:pt idx="5">
                  <c:v>1548</c:v>
                </c:pt>
                <c:pt idx="6">
                  <c:v>1107</c:v>
                </c:pt>
                <c:pt idx="7" formatCode="General">
                  <c:v>626</c:v>
                </c:pt>
                <c:pt idx="8" formatCode="General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6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>
          <a:latin typeface="TH SarabunPSK" pitchFamily="34" charset="-34"/>
          <a:cs typeface="TH SarabunPSK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Manufacturing Production Index and Capacity Utilization Rate of Plastics Products (ISIC : 2520)</a:t>
            </a:r>
          </a:p>
        </c:rich>
      </c:tx>
      <c:layout>
        <c:manualLayout>
          <c:xMode val="edge"/>
          <c:yMode val="edge"/>
          <c:x val="0.12105534767337756"/>
          <c:y val="3.06334481332728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42310904318778"/>
          <c:y val="0.14965321535678242"/>
          <c:w val="0.77254011572417081"/>
          <c:h val="0.64243976223995702"/>
        </c:manualLayout>
      </c:layout>
      <c:lineChart>
        <c:grouping val="standard"/>
        <c:varyColors val="0"/>
        <c:ser>
          <c:idx val="0"/>
          <c:order val="0"/>
          <c:tx>
            <c:strRef>
              <c:f>Graph!$F$12</c:f>
              <c:strCache>
                <c:ptCount val="1"/>
                <c:pt idx="0">
                  <c:v>Manufacturing Production Index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elete val="1"/>
          </c:dLbls>
          <c:cat>
            <c:numRef>
              <c:f>Graph!$BC$11:$BU$11</c:f>
              <c:numCache>
                <c:formatCode>B1mmm\-yy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Graph!$BC$12:$BU$12</c:f>
              <c:numCache>
                <c:formatCode>0.00</c:formatCode>
                <c:ptCount val="19"/>
                <c:pt idx="0">
                  <c:v>113.90225565574963</c:v>
                </c:pt>
                <c:pt idx="1">
                  <c:v>107.97481961697331</c:v>
                </c:pt>
                <c:pt idx="2">
                  <c:v>119.71080344876236</c:v>
                </c:pt>
                <c:pt idx="3">
                  <c:v>107.6990192741625</c:v>
                </c:pt>
                <c:pt idx="4">
                  <c:v>125.30239768774968</c:v>
                </c:pt>
                <c:pt idx="5">
                  <c:v>136.83811248974598</c:v>
                </c:pt>
                <c:pt idx="6">
                  <c:v>126.69567104320949</c:v>
                </c:pt>
                <c:pt idx="7">
                  <c:v>112.537263613696</c:v>
                </c:pt>
                <c:pt idx="8">
                  <c:v>137.59648708381366</c:v>
                </c:pt>
                <c:pt idx="9">
                  <c:v>119.47547610846483</c:v>
                </c:pt>
                <c:pt idx="10">
                  <c:v>107.09427237975639</c:v>
                </c:pt>
                <c:pt idx="11">
                  <c:v>122.36584935692314</c:v>
                </c:pt>
                <c:pt idx="12">
                  <c:v>124.17861211950799</c:v>
                </c:pt>
                <c:pt idx="13">
                  <c:v>120.72233465454801</c:v>
                </c:pt>
                <c:pt idx="14">
                  <c:v>120.65</c:v>
                </c:pt>
                <c:pt idx="15">
                  <c:v>99.38</c:v>
                </c:pt>
                <c:pt idx="16">
                  <c:v>131.99</c:v>
                </c:pt>
                <c:pt idx="17">
                  <c:v>111.84</c:v>
                </c:pt>
                <c:pt idx="18">
                  <c:v>104.7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708224"/>
        <c:axId val="82907136"/>
      </c:lineChart>
      <c:lineChart>
        <c:grouping val="standard"/>
        <c:varyColors val="0"/>
        <c:ser>
          <c:idx val="1"/>
          <c:order val="1"/>
          <c:tx>
            <c:strRef>
              <c:f>Graph!$F$13</c:f>
              <c:strCache>
                <c:ptCount val="1"/>
                <c:pt idx="0">
                  <c:v>Capacity Utilization Rate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elete val="1"/>
          </c:dLbls>
          <c:cat>
            <c:numRef>
              <c:f>Graph!$BC$11:$BU$11</c:f>
              <c:numCache>
                <c:formatCode>B1mmm\-yy</c:formatCode>
                <c:ptCount val="1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</c:numCache>
            </c:numRef>
          </c:cat>
          <c:val>
            <c:numRef>
              <c:f>Graph!$BC$13:$BU$13</c:f>
              <c:numCache>
                <c:formatCode>0.00</c:formatCode>
                <c:ptCount val="19"/>
                <c:pt idx="0">
                  <c:v>69.622355264545462</c:v>
                </c:pt>
                <c:pt idx="1">
                  <c:v>68.106192060281288</c:v>
                </c:pt>
                <c:pt idx="2">
                  <c:v>76.452480243374794</c:v>
                </c:pt>
                <c:pt idx="3">
                  <c:v>66.948262088050825</c:v>
                </c:pt>
                <c:pt idx="4">
                  <c:v>76.482603304860774</c:v>
                </c:pt>
                <c:pt idx="5">
                  <c:v>80.69167201925012</c:v>
                </c:pt>
                <c:pt idx="6">
                  <c:v>78.224020796783975</c:v>
                </c:pt>
                <c:pt idx="7">
                  <c:v>70.11501024180896</c:v>
                </c:pt>
                <c:pt idx="8">
                  <c:v>69.494829564155921</c:v>
                </c:pt>
                <c:pt idx="9">
                  <c:v>73.08486161574524</c:v>
                </c:pt>
                <c:pt idx="10">
                  <c:v>66.710254271681151</c:v>
                </c:pt>
                <c:pt idx="11">
                  <c:v>70.231052653443385</c:v>
                </c:pt>
                <c:pt idx="12">
                  <c:v>73.966960978867675</c:v>
                </c:pt>
                <c:pt idx="13">
                  <c:v>73.726713066375225</c:v>
                </c:pt>
                <c:pt idx="14">
                  <c:v>77.38</c:v>
                </c:pt>
                <c:pt idx="15">
                  <c:v>60.23</c:v>
                </c:pt>
                <c:pt idx="16">
                  <c:v>75.78</c:v>
                </c:pt>
                <c:pt idx="17">
                  <c:v>71.069999999999993</c:v>
                </c:pt>
                <c:pt idx="18">
                  <c:v>67.84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20576"/>
        <c:axId val="82910208"/>
      </c:lineChart>
      <c:dateAx>
        <c:axId val="46708224"/>
        <c:scaling>
          <c:orientation val="minMax"/>
        </c:scaling>
        <c:delete val="0"/>
        <c:axPos val="b"/>
        <c:numFmt formatCode="B1mmm\-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th-TH"/>
          </a:p>
        </c:txPr>
        <c:crossAx val="82907136"/>
        <c:crosses val="autoZero"/>
        <c:auto val="1"/>
        <c:lblOffset val="100"/>
        <c:baseTimeUnit val="months"/>
        <c:majorUnit val="1"/>
        <c:majorTimeUnit val="months"/>
      </c:dateAx>
      <c:valAx>
        <c:axId val="82907136"/>
        <c:scaling>
          <c:orientation val="minMax"/>
          <c:max val="1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Index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46708224"/>
        <c:crosses val="autoZero"/>
        <c:crossBetween val="between"/>
        <c:majorUnit val="40"/>
      </c:valAx>
      <c:valAx>
        <c:axId val="82910208"/>
        <c:scaling>
          <c:orientation val="minMax"/>
          <c:max val="100"/>
          <c:min val="2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Capacity</a:t>
                </a:r>
                <a:r>
                  <a:rPr lang="en-US" sz="1200" baseline="0"/>
                  <a:t> Utilization (%)</a:t>
                </a:r>
                <a:endParaRPr lang="en-US" sz="12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82920576"/>
        <c:crosses val="max"/>
        <c:crossBetween val="between"/>
        <c:majorUnit val="20"/>
      </c:valAx>
      <c:dateAx>
        <c:axId val="82920576"/>
        <c:scaling>
          <c:orientation val="minMax"/>
        </c:scaling>
        <c:delete val="1"/>
        <c:axPos val="b"/>
        <c:numFmt formatCode="B1mmm\-yy" sourceLinked="1"/>
        <c:majorTickMark val="out"/>
        <c:minorTickMark val="none"/>
        <c:tickLblPos val="nextTo"/>
        <c:crossAx val="82910208"/>
        <c:crosses val="autoZero"/>
        <c:auto val="1"/>
        <c:lblOffset val="100"/>
        <c:baseTimeUnit val="months"/>
      </c:date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th-TH"/>
        </a:p>
      </c:txPr>
    </c:legend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0.06791</cdr:x>
      <cdr:y>0.04393</cdr:y>
    </cdr:from>
    <cdr:to>
      <cdr:x>0.22564</cdr:x>
      <cdr:y>0.15049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317" y="199477"/>
          <a:ext cx="934434" cy="483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050" dirty="0"/>
            <a:t>Plastics</a:t>
          </a:r>
          <a:r>
            <a:rPr lang="en-US" sz="1050" baseline="0" dirty="0"/>
            <a:t> </a:t>
          </a:r>
          <a:r>
            <a:rPr lang="en-US" sz="1050" dirty="0"/>
            <a:t>Resin</a:t>
          </a:r>
          <a:r>
            <a:rPr lang="en-US" sz="1050" baseline="0" dirty="0"/>
            <a:t> (USD/Ton)</a:t>
          </a:r>
          <a:endParaRPr lang="th-TH" sz="1050" dirty="0"/>
        </a:p>
      </cdr:txBody>
    </cdr:sp>
  </cdr:relSizeAnchor>
  <cdr:relSizeAnchor xmlns:cdr="http://schemas.openxmlformats.org/drawingml/2006/chartDrawing">
    <cdr:from>
      <cdr:x>0.79646</cdr:x>
      <cdr:y>0.04393</cdr:y>
    </cdr:from>
    <cdr:to>
      <cdr:x>0.94229</cdr:x>
      <cdr:y>0.15541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18441" y="199477"/>
          <a:ext cx="863936" cy="50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dirty="0"/>
            <a:t>Crude</a:t>
          </a:r>
          <a:r>
            <a:rPr lang="en-US" sz="1100" baseline="0" dirty="0"/>
            <a:t> Oil  (USD/Barrel)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0.07877</cdr:x>
      <cdr:y>0</cdr:y>
    </cdr:from>
    <cdr:to>
      <cdr:x>0.92879</cdr:x>
      <cdr:y>0.09002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6627" y="0"/>
          <a:ext cx="5035744" cy="40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aseline="0" dirty="0"/>
            <a:t>Crude Oil Average &amp; International Plastics Resin Price </a:t>
          </a:r>
          <a:endParaRPr lang="th-TH" sz="14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0.37558</cdr:x>
      <cdr:y>0.4083</cdr:y>
    </cdr:from>
    <cdr:to>
      <cdr:x>0.62009</cdr:x>
      <cdr:y>0.66494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0129" y="1830446"/>
          <a:ext cx="1608109" cy="115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dirty="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75,867</a:t>
          </a:r>
          <a:r>
            <a:rPr lang="en-US" sz="28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en-US" sz="2800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r>
            <a:rPr lang="en-US" sz="2800" dirty="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0.3783</cdr:x>
      <cdr:y>0.39699</cdr:y>
    </cdr:from>
    <cdr:to>
      <cdr:x>0.6228</cdr:x>
      <cdr:y>0.65363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9057" y="1837312"/>
          <a:ext cx="1608723" cy="1187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>
              <a:latin typeface="TH SarabunPSK" pitchFamily="34" charset="-34"/>
              <a:cs typeface="TH SarabunPSK" pitchFamily="34" charset="-34"/>
            </a:rPr>
            <a:t>23,148</a:t>
          </a:r>
          <a:r>
            <a:rPr lang="en-US" sz="2800">
              <a:latin typeface="TH SarabunPSK" pitchFamily="34" charset="-34"/>
              <a:cs typeface="TH SarabunPSK" pitchFamily="34" charset="-34"/>
            </a:rPr>
            <a:t> </a:t>
          </a:r>
        </a:p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0.06754</cdr:x>
      <cdr:y>0.04979</cdr:y>
    </cdr:from>
    <cdr:to>
      <cdr:x>0.22527</cdr:x>
      <cdr:y>0.15049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792" y="215627"/>
          <a:ext cx="1078450" cy="43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100" dirty="0"/>
            <a:t>Plastics Resin</a:t>
          </a:r>
          <a:r>
            <a:rPr lang="en-US" sz="1100" baseline="0" dirty="0"/>
            <a:t> (THB/KG)</a:t>
          </a:r>
          <a:endParaRPr lang="th-TH" sz="1100" dirty="0"/>
        </a:p>
      </cdr:txBody>
    </cdr:sp>
  </cdr:relSizeAnchor>
  <cdr:relSizeAnchor xmlns:cdr="http://schemas.openxmlformats.org/drawingml/2006/chartDrawing">
    <cdr:from>
      <cdr:x>0.07693</cdr:x>
      <cdr:y>0.00521</cdr:y>
    </cdr:from>
    <cdr:to>
      <cdr:x>0.92695</cdr:x>
      <cdr:y>0.09523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2537" y="40822"/>
          <a:ext cx="10414337" cy="705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aseline="0" dirty="0"/>
            <a:t> Average Price of Plastics </a:t>
          </a:r>
          <a:r>
            <a:rPr lang="en-US" sz="1600" baseline="0" dirty="0" smtClean="0"/>
            <a:t>Resin in </a:t>
          </a:r>
          <a:r>
            <a:rPr lang="en-US" sz="1600" baseline="0" dirty="0"/>
            <a:t>Thailand</a:t>
          </a:r>
          <a:endParaRPr lang="th-TH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0.37401</cdr:x>
      <cdr:y>0.39378</cdr:y>
    </cdr:from>
    <cdr:to>
      <cdr:x>0.61854</cdr:x>
      <cdr:y>0.65043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3363" y="1844108"/>
          <a:ext cx="1774034" cy="1201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dirty="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80,812</a:t>
          </a:r>
          <a:endParaRPr lang="en-US" sz="2800" b="1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r>
            <a:rPr lang="en-US" sz="2800" dirty="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0.36913</cdr:x>
      <cdr:y>0.38482</cdr:y>
    </cdr:from>
    <cdr:to>
      <cdr:x>0.61549</cdr:x>
      <cdr:y>0.66183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9429" y="1756600"/>
          <a:ext cx="1614744" cy="1264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>
              <a:latin typeface="TH SarabunPSK" pitchFamily="34" charset="-34"/>
              <a:cs typeface="TH SarabunPSK" pitchFamily="34" charset="-34"/>
            </a:rPr>
            <a:t>15,958</a:t>
          </a:r>
          <a:r>
            <a:rPr lang="en-US" sz="2800">
              <a:latin typeface="TH SarabunPSK" pitchFamily="34" charset="-34"/>
              <a:cs typeface="TH SarabunPSK" pitchFamily="34" charset="-34"/>
            </a:rPr>
            <a:t> </a:t>
          </a:r>
        </a:p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0.37612</cdr:x>
      <cdr:y>0.3807</cdr:y>
    </cdr:from>
    <cdr:to>
      <cdr:x>0.62712</cdr:x>
      <cdr:y>0.64051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9178" y="1586920"/>
          <a:ext cx="1614419" cy="108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dirty="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 dirty="0" smtClean="0">
              <a:latin typeface="TH SarabunPSK" pitchFamily="34" charset="-34"/>
              <a:cs typeface="TH SarabunPSK" pitchFamily="34" charset="-34"/>
            </a:rPr>
            <a:t>154,315</a:t>
          </a:r>
          <a:r>
            <a:rPr lang="en-US" sz="28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en-US" sz="2800" dirty="0"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r>
            <a:rPr lang="en-US" sz="2800" dirty="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 dirty="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0.3733</cdr:x>
      <cdr:y>0.3919</cdr:y>
    </cdr:from>
    <cdr:to>
      <cdr:x>0.62126</cdr:x>
      <cdr:y>0.64703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1532" y="1836037"/>
          <a:ext cx="1615110" cy="11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>
              <a:latin typeface="TH SarabunPSK" pitchFamily="34" charset="-34"/>
              <a:cs typeface="TH SarabunPSK" pitchFamily="34" charset="-34"/>
            </a:rPr>
            <a:t>41,396</a:t>
          </a:r>
          <a:r>
            <a:rPr lang="en-US" sz="2800">
              <a:latin typeface="TH SarabunPSK" pitchFamily="34" charset="-34"/>
              <a:cs typeface="TH SarabunPSK" pitchFamily="34" charset="-34"/>
            </a:rPr>
            <a:t> </a:t>
          </a:r>
        </a:p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0.60227</cdr:x>
      <cdr:y>0.14957</cdr:y>
    </cdr:from>
    <cdr:to>
      <cdr:x>0.60227</cdr:x>
      <cdr:y>0.79173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4038600" y="656678"/>
          <a:ext cx="0" cy="28194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0.37139</cdr:x>
      <cdr:y>0.38065</cdr:y>
    </cdr:from>
    <cdr:to>
      <cdr:x>0.62436</cdr:x>
      <cdr:y>0.72338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5032" y="1738506"/>
          <a:ext cx="1644982" cy="1565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81,011</a:t>
          </a:r>
          <a:r>
            <a:rPr lang="en-US" sz="2800" dirty="0" smtClean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 </a:t>
          </a:r>
          <a:endParaRPr lang="en-US" sz="2800" dirty="0">
            <a:solidFill>
              <a:sysClr val="windowText" lastClr="000000"/>
            </a:solidFill>
            <a:latin typeface="TH SarabunPSK" pitchFamily="34" charset="-34"/>
            <a:cs typeface="TH SarabunPSK" pitchFamily="34" charset="-34"/>
          </a:endParaRPr>
        </a:p>
        <a:p xmlns:a="http://schemas.openxmlformats.org/drawingml/2006/main">
          <a:pPr algn="ctr"/>
          <a:r>
            <a:rPr lang="en-US" sz="2800" dirty="0">
              <a:solidFill>
                <a:sysClr val="windowText" lastClr="000000"/>
              </a:solidFill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 dirty="0">
            <a:solidFill>
              <a:sysClr val="windowText" lastClr="000000"/>
            </a:solidFill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0.38475</cdr:x>
      <cdr:y>0.40276</cdr:y>
    </cdr:from>
    <cdr:to>
      <cdr:x>0.62925</cdr:x>
      <cdr:y>0.65933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1890" y="1845889"/>
          <a:ext cx="1589905" cy="1175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Total</a:t>
          </a:r>
        </a:p>
        <a:p xmlns:a="http://schemas.openxmlformats.org/drawingml/2006/main">
          <a:pPr algn="ctr"/>
          <a:r>
            <a:rPr lang="en-US" sz="2800" b="1">
              <a:latin typeface="TH SarabunPSK" pitchFamily="34" charset="-34"/>
              <a:cs typeface="TH SarabunPSK" pitchFamily="34" charset="-34"/>
            </a:rPr>
            <a:t>13,993</a:t>
          </a:r>
          <a:r>
            <a:rPr lang="en-US" sz="2800">
              <a:latin typeface="TH SarabunPSK" pitchFamily="34" charset="-34"/>
              <a:cs typeface="TH SarabunPSK" pitchFamily="34" charset="-34"/>
            </a:rPr>
            <a:t> </a:t>
          </a:r>
        </a:p>
        <a:p xmlns:a="http://schemas.openxmlformats.org/drawingml/2006/main">
          <a:pPr algn="ctr"/>
          <a:r>
            <a:rPr lang="en-US" sz="2800">
              <a:latin typeface="TH SarabunPSK" pitchFamily="34" charset="-34"/>
              <a:cs typeface="TH SarabunPSK" pitchFamily="34" charset="-34"/>
            </a:rPr>
            <a:t>Million Baht</a:t>
          </a:r>
          <a:endParaRPr lang="th-TH" sz="2800">
            <a:latin typeface="TH SarabunPSK" pitchFamily="34" charset="-34"/>
            <a:cs typeface="TH SarabunPSK" pitchFamily="34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EBCB0-D42F-42DD-AEB2-C05F82D6DEC1}" type="datetimeFigureOut">
              <a:rPr lang="th-TH" smtClean="0">
                <a:latin typeface="TH SarabunPSK" pitchFamily="34" charset="-34"/>
                <a:cs typeface="TH SarabunPSK" pitchFamily="34" charset="-34"/>
              </a:rPr>
              <a:t>19/09/59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4744F-933F-41A7-80D1-18F22AF9444C}" type="slidenum">
              <a:rPr lang="th-TH" smtClean="0">
                <a:latin typeface="TH SarabunPSK" pitchFamily="34" charset="-34"/>
                <a:cs typeface="TH SarabunPSK" pitchFamily="34" charset="-34"/>
              </a:rPr>
              <a:t>‹#›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014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H SarabunPSK" pitchFamily="34" charset="-34"/>
              </a:defRPr>
            </a:lvl1pPr>
            <a:lvl2pPr>
              <a:defRPr>
                <a:latin typeface="TH SarabunPSK" pitchFamily="34" charset="-34"/>
              </a:defRPr>
            </a:lvl2pPr>
            <a:lvl3pPr>
              <a:defRPr>
                <a:latin typeface="TH SarabunPSK" pitchFamily="34" charset="-34"/>
              </a:defRPr>
            </a:lvl3pPr>
            <a:lvl4pPr>
              <a:defRPr>
                <a:latin typeface="TH SarabunPSK" pitchFamily="34" charset="-34"/>
              </a:defRPr>
            </a:lvl4pPr>
            <a:lvl5pPr>
              <a:defRPr>
                <a:latin typeface="TH SarabunPSK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>
            <a:lvl1pPr>
              <a:defRPr>
                <a:latin typeface="TH SarabunPSK" pitchFamily="34" charset="-34"/>
              </a:defRPr>
            </a:lvl1pPr>
            <a:lvl2pPr>
              <a:defRPr>
                <a:latin typeface="TH SarabunPSK" pitchFamily="34" charset="-34"/>
              </a:defRPr>
            </a:lvl2pPr>
            <a:lvl3pPr>
              <a:defRPr>
                <a:latin typeface="TH SarabunPSK" pitchFamily="34" charset="-34"/>
              </a:defRPr>
            </a:lvl3pPr>
            <a:lvl4pPr>
              <a:defRPr>
                <a:latin typeface="TH SarabunPSK" pitchFamily="34" charset="-34"/>
              </a:defRPr>
            </a:lvl4pPr>
            <a:lvl5pPr>
              <a:defRPr>
                <a:latin typeface="TH SarabunPSK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  <a:lvl2pPr>
              <a:defRPr>
                <a:latin typeface="TH SarabunPSK" pitchFamily="34" charset="-34"/>
              </a:defRPr>
            </a:lvl2pPr>
            <a:lvl3pPr>
              <a:defRPr>
                <a:latin typeface="TH SarabunPSK" pitchFamily="34" charset="-34"/>
              </a:defRPr>
            </a:lvl3pPr>
            <a:lvl4pPr>
              <a:defRPr>
                <a:latin typeface="TH SarabunPSK" pitchFamily="34" charset="-34"/>
              </a:defRPr>
            </a:lvl4pPr>
            <a:lvl5pPr>
              <a:defRPr>
                <a:latin typeface="TH SarabunPSK" pitchFamily="34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>
                <a:latin typeface="TH SarabunPSK" pitchFamily="34" charset="-34"/>
              </a:defRPr>
            </a:lvl1pPr>
            <a:lvl2pPr>
              <a:defRPr sz="2400">
                <a:latin typeface="TH SarabunPSK" pitchFamily="34" charset="-34"/>
              </a:defRPr>
            </a:lvl2pPr>
            <a:lvl3pPr>
              <a:defRPr sz="2000">
                <a:latin typeface="TH SarabunPSK" pitchFamily="34" charset="-34"/>
              </a:defRPr>
            </a:lvl3pPr>
            <a:lvl4pPr>
              <a:defRPr sz="1800">
                <a:latin typeface="TH SarabunPSK" pitchFamily="34" charset="-34"/>
              </a:defRPr>
            </a:lvl4pPr>
            <a:lvl5pPr>
              <a:defRPr sz="1800">
                <a:latin typeface="TH SarabunPSK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>
                <a:latin typeface="TH SarabunPSK" pitchFamily="34" charset="-34"/>
              </a:defRPr>
            </a:lvl1pPr>
            <a:lvl2pPr>
              <a:defRPr sz="2400">
                <a:latin typeface="TH SarabunPSK" pitchFamily="34" charset="-34"/>
              </a:defRPr>
            </a:lvl2pPr>
            <a:lvl3pPr>
              <a:defRPr sz="2000">
                <a:latin typeface="TH SarabunPSK" pitchFamily="34" charset="-34"/>
              </a:defRPr>
            </a:lvl3pPr>
            <a:lvl4pPr>
              <a:defRPr sz="1800">
                <a:latin typeface="TH SarabunPSK" pitchFamily="34" charset="-34"/>
              </a:defRPr>
            </a:lvl4pPr>
            <a:lvl5pPr>
              <a:defRPr sz="1800">
                <a:latin typeface="TH SarabunPSK" pitchFamily="34" charset="-3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TH SarabunPSK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TH SarabunPSK" pitchFamily="34" charset="-34"/>
              </a:defRPr>
            </a:lvl1pPr>
            <a:lvl2pPr>
              <a:defRPr sz="2000">
                <a:latin typeface="TH SarabunPSK" pitchFamily="34" charset="-34"/>
              </a:defRPr>
            </a:lvl2pPr>
            <a:lvl3pPr>
              <a:defRPr sz="1800">
                <a:latin typeface="TH SarabunPSK" pitchFamily="34" charset="-34"/>
              </a:defRPr>
            </a:lvl3pPr>
            <a:lvl4pPr>
              <a:defRPr sz="1600">
                <a:latin typeface="TH SarabunPSK" pitchFamily="34" charset="-34"/>
              </a:defRPr>
            </a:lvl4pPr>
            <a:lvl5pPr>
              <a:defRPr sz="1600">
                <a:latin typeface="TH SarabunPSK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TH SarabunPSK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TH SarabunPSK" pitchFamily="34" charset="-34"/>
              </a:defRPr>
            </a:lvl1pPr>
            <a:lvl2pPr>
              <a:defRPr sz="2000">
                <a:latin typeface="TH SarabunPSK" pitchFamily="34" charset="-34"/>
              </a:defRPr>
            </a:lvl2pPr>
            <a:lvl3pPr>
              <a:defRPr sz="1800">
                <a:latin typeface="TH SarabunPSK" pitchFamily="34" charset="-34"/>
              </a:defRPr>
            </a:lvl3pPr>
            <a:lvl4pPr>
              <a:defRPr sz="1600">
                <a:latin typeface="TH SarabunPSK" pitchFamily="34" charset="-34"/>
              </a:defRPr>
            </a:lvl4pPr>
            <a:lvl5pPr>
              <a:defRPr sz="1600">
                <a:latin typeface="TH SarabunPSK" pitchFamily="34" charset="-34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TH SarabunPSK" pitchFamily="34" charset="-34"/>
              </a:defRPr>
            </a:lvl1pPr>
            <a:lvl2pPr>
              <a:defRPr sz="2800">
                <a:latin typeface="TH SarabunPSK" pitchFamily="34" charset="-34"/>
              </a:defRPr>
            </a:lvl2pPr>
            <a:lvl3pPr>
              <a:defRPr sz="2400">
                <a:latin typeface="TH SarabunPSK" pitchFamily="34" charset="-34"/>
              </a:defRPr>
            </a:lvl3pPr>
            <a:lvl4pPr>
              <a:defRPr sz="2000">
                <a:latin typeface="TH SarabunPSK" pitchFamily="34" charset="-34"/>
              </a:defRPr>
            </a:lvl4pPr>
            <a:lvl5pPr>
              <a:defRPr sz="2000">
                <a:latin typeface="TH SarabunPSK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TH SarabunPSK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TH SarabunPSK" pitchFamily="34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TH SarabunPSK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TH SarabunPSK" pitchFamily="34" charset="-34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H SarabunPSK" pitchFamily="34" charset="-34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H SarabunPSK" pitchFamily="34" charset="-34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H SarabunPSK" pitchFamily="34" charset="-34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H SarabunPSK" pitchFamily="34" charset="-34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H SarabunPSK" pitchFamily="34" charset="-34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H SarabunPSK" pitchFamily="34" charset="-34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84" y="772610"/>
            <a:ext cx="8420100" cy="241718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A479"/>
                </a:solidFill>
              </a:rPr>
              <a:t>PITH ANALYSIS </a:t>
            </a:r>
            <a:br>
              <a:rPr lang="en-US" b="1" dirty="0" smtClean="0">
                <a:solidFill>
                  <a:srgbClr val="00A479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THAILAND PLASTICS ANALYSIS REPORT</a:t>
            </a:r>
            <a:endParaRPr lang="th-TH" sz="2800" dirty="0">
              <a:solidFill>
                <a:schemeClr val="bg1"/>
              </a:solidFill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450" y="2590801"/>
            <a:ext cx="321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สิงหาคม </a:t>
            </a:r>
            <a:r>
              <a:rPr lang="en-US" sz="3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2559</a:t>
            </a:r>
            <a:endParaRPr lang="en-US" sz="32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8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3300" y="4426565"/>
            <a:ext cx="5791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รายงานวิเคราะห์สถานการณ์อุตสาหกรรมพลาสติกประเทศไทย</a:t>
            </a:r>
          </a:p>
          <a:p>
            <a:pPr algn="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ปีที่ 5 ฉบับที่ 3</a:t>
            </a:r>
            <a:r>
              <a:rPr lang="en-US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ประจำเดือนสิงหาคม 2559 </a:t>
            </a:r>
          </a:p>
          <a:p>
            <a:pPr algn="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คณะผู้จัดทำ </a:t>
            </a:r>
            <a:r>
              <a:rPr lang="en-US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th-TH" sz="2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คงศักดิ์ ดอกบัว</a:t>
            </a:r>
          </a:p>
          <a:p>
            <a:pPr algn="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รัชชานนท์ เกตุ</a:t>
            </a:r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ราม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ฤทธิ์</a:t>
            </a:r>
          </a:p>
          <a:p>
            <a:pPr algn="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ฝ่าย</a:t>
            </a:r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ข้อมูลและวิจัยตลาดอุตสาหกรรมพลาสติก</a:t>
            </a:r>
          </a:p>
          <a:p>
            <a:pPr algn="r"/>
            <a:endParaRPr lang="th-TH" sz="20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6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สัดส่วนการ</a:t>
            </a:r>
            <a:r>
              <a:rPr lang="th-TH" sz="3600" i="1" dirty="0">
                <a:cs typeface="TH SarabunPSK" pitchFamily="34" charset="-34"/>
              </a:rPr>
              <a:t>ส่งออกเม็ด</a:t>
            </a:r>
            <a:r>
              <a:rPr lang="th-TH" sz="3600" i="1" dirty="0" smtClean="0">
                <a:cs typeface="TH SarabunPSK" pitchFamily="34" charset="-34"/>
              </a:rPr>
              <a:t>พลาสติก</a:t>
            </a:r>
            <a:r>
              <a:rPr lang="th-TH" sz="3600" i="1" dirty="0">
                <a:cs typeface="TH SarabunPSK" pitchFamily="34" charset="-34"/>
              </a:rPr>
              <a:t>ของ</a:t>
            </a:r>
            <a:r>
              <a:rPr lang="th-TH" sz="3600" i="1" dirty="0" smtClean="0">
                <a:cs typeface="TH SarabunPSK" pitchFamily="34" charset="-34"/>
              </a:rPr>
              <a:t>ไทย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th-TH" sz="3600" i="1" dirty="0" smtClean="0">
                <a:cs typeface="TH SarabunPSK" pitchFamily="34" charset="-34"/>
              </a:rPr>
              <a:t>ไปยังประเทศ</a:t>
            </a:r>
            <a:r>
              <a:rPr lang="th-TH" sz="3600" i="1" dirty="0">
                <a:cs typeface="TH SarabunPSK" pitchFamily="34" charset="-34"/>
              </a:rPr>
              <a:t>ในอาเซียน</a:t>
            </a:r>
            <a:endParaRPr lang="th-TH" sz="3600" i="1" dirty="0" smtClean="0">
              <a:cs typeface="TH SarabunPSK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9574" y="6306403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370108"/>
              </p:ext>
            </p:extLst>
          </p:nvPr>
        </p:nvGraphicFramePr>
        <p:xfrm>
          <a:off x="-381000" y="2121857"/>
          <a:ext cx="6513590" cy="468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7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สถานการณ์การผลิตผลิตภัณฑ์</a:t>
            </a:r>
            <a:r>
              <a:rPr lang="th-TH" sz="3600" i="1" dirty="0" smtClean="0">
                <a:cs typeface="TH SarabunPSK" pitchFamily="34" charset="-34"/>
              </a:rPr>
              <a:t>พลาสติกไทย </a:t>
            </a:r>
            <a:endParaRPr lang="en-US" sz="3600" i="1" dirty="0" smtClean="0">
              <a:cs typeface="TH SarabunPSK" pitchFamily="34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</a:t>
            </a:r>
            <a:r>
              <a:rPr lang="th-TH" i="1" u="sng" dirty="0" smtClean="0">
                <a:cs typeface="TH SarabunPSK" pitchFamily="34" charset="-34"/>
              </a:rPr>
              <a:t>กรกฎาคม</a:t>
            </a:r>
            <a:r>
              <a:rPr lang="en-US" i="1" u="sng" dirty="0" smtClean="0"/>
              <a:t> </a:t>
            </a:r>
            <a:r>
              <a:rPr lang="en-US" i="1" u="sng" dirty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842884"/>
            <a:ext cx="2810151" cy="1573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ดัชนีผลผลิตของการผลิตผลิตภัณฑ์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พลาสติก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เดือนกรกฎาคม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2559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104.70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endParaRPr lang="en-US" sz="20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ลดลงจากเดือนก่อน ร้อยละ </a:t>
            </a:r>
            <a:r>
              <a:rPr lang="en-US" dirty="0" smtClean="0">
                <a:latin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</a:rPr>
              <a:t>6.38</a:t>
            </a:r>
            <a:endParaRPr lang="en-US" dirty="0" smtClean="0">
              <a:latin typeface="TH SarabunPSK" pitchFamily="34" charset="-34"/>
            </a:endParaRPr>
          </a:p>
          <a:p>
            <a:pPr algn="r"/>
            <a:r>
              <a:rPr lang="th-TH" dirty="0">
                <a:latin typeface="TH SarabunPSK" pitchFamily="34" charset="-34"/>
                <a:cs typeface="TH SarabunPSK" pitchFamily="34" charset="-34"/>
              </a:rPr>
              <a:t>ลดลงจาก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</a:rPr>
              <a:t>58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 smtClean="0">
                <a:latin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</a:rPr>
              <a:t>17.36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553200"/>
            <a:ext cx="1600199" cy="381000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Source : OIE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Aug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59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4200" y="2416466"/>
            <a:ext cx="2810151" cy="16983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อัตราการใช้กำลังการ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ผลิต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ผลิตภัณฑ์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พลาสติก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เดือนกรกฎาคม 2559</a:t>
            </a:r>
            <a:endParaRPr lang="en-US" dirty="0" smtClean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67</a:t>
            </a:r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.84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>
                <a:latin typeface="TH SarabunPSK" pitchFamily="34" charset="-34"/>
                <a:cs typeface="TH SarabunPSK" pitchFamily="34" charset="-34"/>
              </a:rPr>
              <a:t>ลดลงจาก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เดือนก่อน ร้อย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en-US" dirty="0" smtClean="0">
                <a:latin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</a:rPr>
              <a:t>4.54</a:t>
            </a:r>
            <a:endParaRPr lang="en-US" dirty="0">
              <a:latin typeface="TH SarabunPSK" pitchFamily="34" charset="-34"/>
            </a:endParaRPr>
          </a:p>
          <a:p>
            <a:pPr algn="r"/>
            <a:r>
              <a:rPr lang="th-TH" dirty="0">
                <a:latin typeface="TH SarabunPSK" pitchFamily="34" charset="-34"/>
                <a:cs typeface="TH SarabunPSK" pitchFamily="34" charset="-34"/>
              </a:rPr>
              <a:t>ลดลงจาก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ก.ค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dirty="0" smtClean="0">
                <a:latin typeface="TH SarabunPSK" pitchFamily="34" charset="-34"/>
              </a:rPr>
              <a:t>58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 smtClean="0">
                <a:latin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</a:rPr>
              <a:t>13.27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6553200" y="4114799"/>
            <a:ext cx="3657600" cy="2743201"/>
          </a:xfrm>
          <a:prstGeom prst="parallelogram">
            <a:avLst>
              <a:gd name="adj" fmla="val 134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จากดัชนีอุตสาหกรรมของผลิตภัณฑ์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พลาสติก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สะท้อนให้เห็นว่าการผลิตผลิตภัณฑ์พลาสติกเดือนกรกฎาคม 2559 ลดลง ตามปัจจัยฤดูกาล ซึ่งช่วงหน้าฝนการผลิตและการขนส่งจะปรับตัวลดลงบ้าง ผนวกกับสภาวะกดดันเศรษฐกิจโลกที่ยังคงซบเซา ทั้งนี้ ในเดือนปลายไตรมาส 3 ถึงไตรมาส 4 ปี 2559 มีแนวโน้มปรับตัว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เพิ่มขึ้น จากแผนการสต๊อกวัตถุดิบและคำสั่งซื้อรองรับเทศกาลช้อปปิ้งช่วงปลายปี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330593"/>
              </p:ext>
            </p:extLst>
          </p:nvPr>
        </p:nvGraphicFramePr>
        <p:xfrm>
          <a:off x="0" y="2162722"/>
          <a:ext cx="6705600" cy="439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8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มูลค่าการค้าผลิตภัณฑ์พลาสติก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en-US" sz="3600" i="1" dirty="0">
                <a:cs typeface="TH SarabunPSK" pitchFamily="34" charset="-34"/>
              </a:rPr>
              <a:t>(</a:t>
            </a:r>
            <a:r>
              <a:rPr lang="th-TH" sz="3600" i="1" dirty="0">
                <a:cs typeface="TH SarabunPSK" pitchFamily="34" charset="-34"/>
              </a:rPr>
              <a:t>พิกัดศุลกากร</a:t>
            </a:r>
            <a:r>
              <a:rPr lang="en-US" sz="3600" i="1" dirty="0">
                <a:cs typeface="TH SarabunPSK" pitchFamily="34" charset="-34"/>
              </a:rPr>
              <a:t> </a:t>
            </a:r>
            <a:r>
              <a:rPr lang="en-US" sz="3600" i="1" dirty="0" smtClean="0">
                <a:cs typeface="TH SarabunPSK" pitchFamily="34" charset="-34"/>
              </a:rPr>
              <a:t>3916 </a:t>
            </a:r>
            <a:r>
              <a:rPr lang="en-US" sz="3600" i="1" dirty="0">
                <a:cs typeface="TH SarabunPSK" pitchFamily="34" charset="-34"/>
              </a:rPr>
              <a:t>– </a:t>
            </a:r>
            <a:r>
              <a:rPr lang="en-US" sz="3600" i="1" dirty="0" smtClean="0">
                <a:cs typeface="TH SarabunPSK" pitchFamily="34" charset="-34"/>
              </a:rPr>
              <a:t>3926)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909" y="5369296"/>
            <a:ext cx="2502156" cy="14255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มูลค่าการนำเข้า 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12,111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เพิ่มขึ้น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ก่อน ร้อยละ </a:t>
            </a:r>
            <a:r>
              <a:rPr lang="en-US" dirty="0" smtClean="0">
                <a:latin typeface="TH SarabunPSK" pitchFamily="34" charset="-34"/>
              </a:rPr>
              <a:t>-1.02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เพิ่มจากเดือนก.ค.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 smtClean="0">
                <a:latin typeface="TH SarabunPSK" pitchFamily="34" charset="-34"/>
              </a:rPr>
              <a:t>+2.79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061" y="5369298"/>
            <a:ext cx="2502156" cy="1425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การส่งออก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10,951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ลดจากเดือนก่อน ร้อยละ </a:t>
            </a:r>
            <a:r>
              <a:rPr lang="en-US" dirty="0" smtClean="0">
                <a:latin typeface="TH SarabunPSK" pitchFamily="34" charset="-34"/>
              </a:rPr>
              <a:t>-2.69</a:t>
            </a:r>
            <a:r>
              <a:rPr lang="en-US" dirty="0" smtClean="0">
                <a:latin typeface="TH SarabunPSK" pitchFamily="34" charset="-34"/>
              </a:rPr>
              <a:t/>
            </a:r>
            <a:br>
              <a:rPr lang="en-US" dirty="0" smtClean="0">
                <a:latin typeface="TH SarabunPSK" pitchFamily="34" charset="-34"/>
              </a:rPr>
            </a:br>
            <a:r>
              <a:rPr lang="en-US" dirty="0" smtClean="0">
                <a:latin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ลดลงจากเดือนก.ค.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</a:rPr>
              <a:t>1.15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549" y="5379534"/>
            <a:ext cx="2502156" cy="1425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ดุลการค้า 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-</a:t>
            </a:r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1,160</a:t>
            </a:r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en-US" dirty="0" smtClean="0">
                <a:latin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ณ เดือน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มิ.ย.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59</a:t>
            </a:r>
            <a:r>
              <a:rPr lang="en-US" dirty="0" smtClean="0">
                <a:latin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</a:rPr>
              <a:t>: </a:t>
            </a:r>
            <a:r>
              <a:rPr lang="en-US" dirty="0" smtClean="0">
                <a:latin typeface="TH SarabunPSK" pitchFamily="34" charset="-34"/>
              </a:rPr>
              <a:t>-734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 smtClean="0">
                <a:latin typeface="TH SarabunPSK" pitchFamily="34" charset="-34"/>
              </a:rPr>
              <a:t>)</a:t>
            </a:r>
            <a:endParaRPr lang="en-US" dirty="0">
              <a:latin typeface="TH SarabunPSK" pitchFamily="34" charset="-34"/>
            </a:endParaRPr>
          </a:p>
          <a:p>
            <a:pPr algn="r"/>
            <a:r>
              <a:rPr lang="en-US" dirty="0" smtClean="0">
                <a:latin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ณ เดือน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ก.ค.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en-US" dirty="0" smtClean="0">
                <a:latin typeface="TH SarabunPSK" pitchFamily="34" charset="-34"/>
              </a:rPr>
              <a:t>  </a:t>
            </a:r>
            <a:r>
              <a:rPr lang="en-US" dirty="0">
                <a:latin typeface="TH SarabunPSK" pitchFamily="34" charset="-34"/>
              </a:rPr>
              <a:t>: </a:t>
            </a:r>
            <a:r>
              <a:rPr lang="en-US" dirty="0" smtClean="0">
                <a:latin typeface="TH SarabunPSK" pitchFamily="34" charset="-34"/>
              </a:rPr>
              <a:t>-544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 smtClean="0">
                <a:latin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8623" y="1974313"/>
            <a:ext cx="3239163" cy="3271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(Aug59</a:t>
            </a:r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172" y="2173708"/>
            <a:ext cx="9619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Million Bath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2" y="2512262"/>
            <a:ext cx="87725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สัดส่วนการ</a:t>
            </a:r>
            <a:r>
              <a:rPr lang="th-TH" sz="3600" i="1" dirty="0" smtClean="0">
                <a:cs typeface="TH SarabunPSK" pitchFamily="34" charset="-34"/>
              </a:rPr>
              <a:t>นำเข้าผลิตภัณฑ์</a:t>
            </a:r>
            <a:r>
              <a:rPr lang="th-TH" sz="3600" i="1" dirty="0">
                <a:cs typeface="TH SarabunPSK" pitchFamily="34" charset="-34"/>
              </a:rPr>
              <a:t>พลาสติกของ</a:t>
            </a:r>
            <a:r>
              <a:rPr lang="th-TH" sz="3600" i="1" dirty="0" smtClean="0">
                <a:cs typeface="TH SarabunPSK" pitchFamily="34" charset="-34"/>
              </a:rPr>
              <a:t>ไทย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1050" y="1614880"/>
            <a:ext cx="4044950" cy="279027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871298" y="4572000"/>
            <a:ext cx="4044950" cy="1066800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มูลค่าการนำเข้าผลิตภัณฑ์พลาสติก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ประเภทชิ้นส่วนที่ใช้ในอุตสาหกรรม</a:t>
            </a: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จากประเทศญี่ปุ่น และจีน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เพิ่มขึ้น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เทียบกับเดือนก่อน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4446" y="1574809"/>
            <a:ext cx="4071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การค้าของประเทศคู่ค้าหลัก </a:t>
            </a:r>
            <a:r>
              <a:rPr lang="en-US" sz="1600" u="sng" dirty="0">
                <a:latin typeface="TH SarabunPSK" pitchFamily="34" charset="-34"/>
              </a:rPr>
              <a:t>3 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ประเทศ </a:t>
            </a:r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เทียบกับ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เดือนก่อน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43847" y="3882337"/>
            <a:ext cx="990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Million Baht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03" y="6337934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952445"/>
              </p:ext>
            </p:extLst>
          </p:nvPr>
        </p:nvGraphicFramePr>
        <p:xfrm>
          <a:off x="-338685" y="2049719"/>
          <a:ext cx="6227043" cy="435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275413"/>
              </p:ext>
            </p:extLst>
          </p:nvPr>
        </p:nvGraphicFramePr>
        <p:xfrm>
          <a:off x="5834447" y="1800225"/>
          <a:ext cx="4117058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41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สัดส่วนการนำเข้าผลิตภัณฑ์พลาสติกของไทย</a:t>
            </a:r>
            <a:br>
              <a:rPr lang="th-TH" sz="3600" i="1" dirty="0">
                <a:cs typeface="TH SarabunPSK" pitchFamily="34" charset="-34"/>
              </a:rPr>
            </a:br>
            <a:r>
              <a:rPr lang="th-TH" sz="3600" i="1" dirty="0">
                <a:cs typeface="TH SarabunPSK" pitchFamily="34" charset="-34"/>
              </a:rPr>
              <a:t>จากประเทศในอาเซียน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9574" y="6306403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364377"/>
              </p:ext>
            </p:extLst>
          </p:nvPr>
        </p:nvGraphicFramePr>
        <p:xfrm>
          <a:off x="-381000" y="2144526"/>
          <a:ext cx="6484535" cy="46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98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สัดส่วน</a:t>
            </a:r>
            <a:r>
              <a:rPr lang="th-TH" sz="3600" i="1" dirty="0" smtClean="0">
                <a:cs typeface="TH SarabunPSK" pitchFamily="34" charset="-34"/>
              </a:rPr>
              <a:t>การส่งออกผลิตภัณฑ์</a:t>
            </a:r>
            <a:r>
              <a:rPr lang="th-TH" sz="3600" i="1" dirty="0">
                <a:cs typeface="TH SarabunPSK" pitchFamily="34" charset="-34"/>
              </a:rPr>
              <a:t>พลาสติกของ</a:t>
            </a:r>
            <a:r>
              <a:rPr lang="th-TH" sz="3600" i="1" dirty="0" smtClean="0">
                <a:cs typeface="TH SarabunPSK" pitchFamily="34" charset="-34"/>
              </a:rPr>
              <a:t>ไทย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446" y="1244970"/>
            <a:ext cx="4044950" cy="279027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868443" y="4191000"/>
            <a:ext cx="4044950" cy="1219200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มูลค่าการส่งออกผลิตภัณฑ์พลาสติก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ประเภทบรรจุภัณฑ์พลาสติกประเภทพอลิเอทิลีน</a:t>
            </a: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ไปยังประเทศญี่ปุ่น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ลดลง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เทียบกับเดือน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4446" y="1185446"/>
            <a:ext cx="4071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การค้าของประเทศคู่ค้าหลัก </a:t>
            </a:r>
            <a:r>
              <a:rPr lang="en-US" sz="1600" u="sng" dirty="0">
                <a:latin typeface="TH SarabunPSK" pitchFamily="34" charset="-34"/>
              </a:rPr>
              <a:t>3 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ประเทศ </a:t>
            </a:r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เทียบกับ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เดือนก่อน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43847" y="3581400"/>
            <a:ext cx="990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Million Baht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369465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454263"/>
              </p:ext>
            </p:extLst>
          </p:nvPr>
        </p:nvGraphicFramePr>
        <p:xfrm>
          <a:off x="-607473" y="2162723"/>
          <a:ext cx="6485015" cy="444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476208"/>
              </p:ext>
            </p:extLst>
          </p:nvPr>
        </p:nvGraphicFramePr>
        <p:xfrm>
          <a:off x="5834446" y="1419226"/>
          <a:ext cx="4048240" cy="261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Flowchart: Process 17"/>
          <p:cNvSpPr/>
          <p:nvPr/>
        </p:nvSpPr>
        <p:spPr>
          <a:xfrm>
            <a:off x="5868443" y="5562600"/>
            <a:ext cx="4044950" cy="1219200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มูลค่าการส่งออกผลิตภัณฑ์พลาสติกประเภท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แผ่นฟิล์ม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ผลิตภัณฑ์พลาสติก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ประเภท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ชิ้นส่วนที่ใช้ในอุตสาหกรรม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ไปยังประเทศอิโดนีเซีย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เพิ่มขึ้น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เทียบกับเดือน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</p:txBody>
      </p:sp>
    </p:spTree>
    <p:extLst>
      <p:ext uri="{BB962C8B-B14F-4D97-AF65-F5344CB8AC3E}">
        <p14:creationId xmlns:p14="http://schemas.microsoft.com/office/powerpoint/2010/main" val="25997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สัดส่วนการส่งออกผลิตภัณฑ์พลาสติกของไทย</a:t>
            </a:r>
            <a:br>
              <a:rPr lang="th-TH" sz="3600" i="1" dirty="0">
                <a:cs typeface="TH SarabunPSK" pitchFamily="34" charset="-34"/>
              </a:rPr>
            </a:br>
            <a:r>
              <a:rPr lang="th-TH" sz="3600" i="1" dirty="0" smtClean="0">
                <a:cs typeface="TH SarabunPSK" pitchFamily="34" charset="-34"/>
              </a:rPr>
              <a:t>ไปยังประเทศ</a:t>
            </a:r>
            <a:r>
              <a:rPr lang="th-TH" sz="3600" i="1" dirty="0">
                <a:cs typeface="TH SarabunPSK" pitchFamily="34" charset="-34"/>
              </a:rPr>
              <a:t>ในอาเซียน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9574" y="6306403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595724"/>
              </p:ext>
            </p:extLst>
          </p:nvPr>
        </p:nvGraphicFramePr>
        <p:xfrm>
          <a:off x="95934" y="2162723"/>
          <a:ext cx="6485443" cy="461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8288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76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ดุลการค้าเม็ดพลาสติกและ</a:t>
            </a:r>
            <a:r>
              <a:rPr lang="th-TH" sz="3600" i="1" dirty="0">
                <a:cs typeface="TH SarabunPSK" pitchFamily="34" charset="-34"/>
              </a:rPr>
              <a:t>ผลิตภัณฑ์</a:t>
            </a:r>
            <a:r>
              <a:rPr lang="th-TH" sz="3600" i="1" dirty="0" smtClean="0">
                <a:cs typeface="TH SarabunPSK" pitchFamily="34" charset="-34"/>
              </a:rPr>
              <a:t>พลาสติก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th-TH" sz="3600" i="1" dirty="0" smtClean="0">
                <a:cs typeface="TH SarabunPSK" pitchFamily="34" charset="-34"/>
              </a:rPr>
              <a:t>ของ</a:t>
            </a:r>
            <a:r>
              <a:rPr lang="th-TH" sz="3600" i="1" dirty="0">
                <a:cs typeface="TH SarabunPSK" pitchFamily="34" charset="-34"/>
              </a:rPr>
              <a:t>ประเทศไทย </a:t>
            </a:r>
            <a:r>
              <a:rPr lang="en-US" sz="3600" i="1" dirty="0" smtClean="0">
                <a:cs typeface="TH SarabunPSK" pitchFamily="34" charset="-34"/>
              </a:rPr>
              <a:t>(</a:t>
            </a:r>
            <a:r>
              <a:rPr lang="th-TH" sz="3600" i="1" dirty="0" smtClean="0">
                <a:cs typeface="TH SarabunPSK" pitchFamily="34" charset="-34"/>
              </a:rPr>
              <a:t>พิกัดศุลกากร</a:t>
            </a:r>
            <a:r>
              <a:rPr lang="en-US" sz="3600" i="1" dirty="0" smtClean="0">
                <a:cs typeface="TH SarabunPSK" pitchFamily="34" charset="-34"/>
              </a:rPr>
              <a:t> 3901 – 3926)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1430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0362" y="1595195"/>
            <a:ext cx="9619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Million Bath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7078" y="1447800"/>
            <a:ext cx="3239163" cy="381000"/>
          </a:xfrm>
          <a:prstGeom prst="rect">
            <a:avLst/>
          </a:prstGeom>
          <a:solidFill>
            <a:srgbClr val="28A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(Aug59</a:t>
            </a:r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016" y="1933749"/>
            <a:ext cx="3025810" cy="12666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ดุลการค้า กรกฎาคม </a:t>
            </a:r>
            <a:r>
              <a:rPr lang="en-US" dirty="0">
                <a:latin typeface="TH SarabunPSK" pitchFamily="34" charset="-34"/>
              </a:rPr>
              <a:t>2559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</a:rPr>
              <a:t>9,986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en-US" dirty="0">
                <a:latin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ณ เดือน มิ.ย.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59</a:t>
            </a:r>
            <a:r>
              <a:rPr lang="en-US" dirty="0">
                <a:latin typeface="TH SarabunPSK" pitchFamily="34" charset="-34"/>
              </a:rPr>
              <a:t> : 9,567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>
                <a:latin typeface="TH SarabunPSK" pitchFamily="34" charset="-34"/>
              </a:rPr>
              <a:t>)</a:t>
            </a:r>
          </a:p>
          <a:p>
            <a:pPr algn="r"/>
            <a:r>
              <a:rPr lang="en-US" dirty="0">
                <a:latin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ณ เดือน ก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en-US" dirty="0">
                <a:latin typeface="TH SarabunPSK" pitchFamily="34" charset="-34"/>
              </a:rPr>
              <a:t> : 13,721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>
                <a:latin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16" y="4517226"/>
            <a:ext cx="3025809" cy="119777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ดุลการค้า กรกฎาคม </a:t>
            </a:r>
            <a:r>
              <a:rPr lang="en-US" dirty="0">
                <a:latin typeface="TH SarabunPSK" pitchFamily="34" charset="-34"/>
              </a:rPr>
              <a:t>2559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TH SarabunPSK" pitchFamily="34" charset="-34"/>
              </a:rPr>
              <a:t>-1,160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en-US" dirty="0">
                <a:latin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ณ เดือน มิ.ย.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59</a:t>
            </a:r>
            <a:r>
              <a:rPr lang="en-US" dirty="0">
                <a:latin typeface="TH SarabunPSK" pitchFamily="34" charset="-34"/>
              </a:rPr>
              <a:t> : -734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>
                <a:latin typeface="TH SarabunPSK" pitchFamily="34" charset="-34"/>
              </a:rPr>
              <a:t>)</a:t>
            </a:r>
          </a:p>
          <a:p>
            <a:pPr algn="r"/>
            <a:r>
              <a:rPr lang="en-US" dirty="0">
                <a:latin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ณ เดือน ก.ค.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en-US" dirty="0">
                <a:latin typeface="TH SarabunPSK" pitchFamily="34" charset="-34"/>
              </a:rPr>
              <a:t>  : -544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>
                <a:latin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Flowchart: Data 21"/>
          <p:cNvSpPr/>
          <p:nvPr/>
        </p:nvSpPr>
        <p:spPr>
          <a:xfrm>
            <a:off x="87015" y="1535498"/>
            <a:ext cx="2908300" cy="398251"/>
          </a:xfrm>
          <a:prstGeom prst="flowChartInputOut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เม็ด</a:t>
            </a:r>
            <a:r>
              <a:rPr lang="th-TH" sz="2000" i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พลาสติก</a:t>
            </a:r>
          </a:p>
        </p:txBody>
      </p:sp>
      <p:sp>
        <p:nvSpPr>
          <p:cNvPr id="17" name="Flowchart: Data 16"/>
          <p:cNvSpPr/>
          <p:nvPr/>
        </p:nvSpPr>
        <p:spPr>
          <a:xfrm>
            <a:off x="87015" y="4125473"/>
            <a:ext cx="3066944" cy="391754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ผลิตภัณฑ์พลาสติก</a:t>
            </a:r>
            <a:endParaRPr lang="th-TH" sz="2000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0362" y="4097923"/>
            <a:ext cx="9619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Million Bath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015" y="3200400"/>
            <a:ext cx="3025810" cy="925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เดือนมกราคม 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2559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มูลค่าการนำเข้าสะสม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80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,812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มูลค่าการส่งออกสะสม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154,315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ล้าน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015" y="5704328"/>
            <a:ext cx="3025810" cy="925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เดือนมกราคม -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2559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มูลค่าการนำเข้าสะสม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81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,011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  <a:p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มูลค่าการส่งออกสะสม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75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</a:rPr>
              <a:t>,867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ล้าน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19400" y="6324600"/>
            <a:ext cx="7010401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ดุลการค้าเม็ดและผลิตภัณฑ์พลาสติกของประเทศ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ไทย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เดือนกรกฎาคม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2559 </a:t>
            </a:r>
            <a:r>
              <a:rPr lang="en-US" sz="2000" dirty="0" smtClean="0">
                <a:latin typeface="TH SarabunPSK" pitchFamily="34" charset="-34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H SarabunPSK" pitchFamily="34" charset="-34"/>
              </a:rPr>
              <a:t>+ </a:t>
            </a:r>
            <a:r>
              <a:rPr lang="en-US" sz="2400" b="1" dirty="0" smtClean="0">
                <a:solidFill>
                  <a:srgbClr val="FFFF00"/>
                </a:solidFill>
                <a:latin typeface="TH SarabunPSK" pitchFamily="34" charset="-34"/>
              </a:rPr>
              <a:t>8,826</a:t>
            </a:r>
            <a:r>
              <a:rPr lang="en-US" sz="2400" b="1" dirty="0" smtClean="0">
                <a:solidFill>
                  <a:srgbClr val="FFFF00"/>
                </a:solidFill>
                <a:latin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th-TH" sz="2400" b="1" dirty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61" y="1933749"/>
            <a:ext cx="5974217" cy="219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92" y="4436477"/>
            <a:ext cx="6005845" cy="187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84" y="772610"/>
            <a:ext cx="8420100" cy="24171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A479"/>
                </a:solidFill>
              </a:rPr>
              <a:t>PITH ANALYSIS </a:t>
            </a:r>
            <a:br>
              <a:rPr lang="en-US" b="1" dirty="0">
                <a:solidFill>
                  <a:srgbClr val="00A479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THAILAND PLASTICS ANALYSIS REPORT</a:t>
            </a:r>
            <a:endParaRPr lang="th-TH" sz="2800" b="1" dirty="0">
              <a:solidFill>
                <a:schemeClr val="bg1"/>
              </a:solidFill>
              <a:cs typeface="TH SarabunPSK" pitchFamily="34" charset="-34"/>
            </a:endParaRPr>
          </a:p>
        </p:txBody>
      </p:sp>
      <p:pic>
        <p:nvPicPr>
          <p:cNvPr id="1038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1941" y="4114801"/>
            <a:ext cx="5435265" cy="2585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SarabunPSK" pitchFamily="34" charset="-34"/>
              </a:rPr>
              <a:t>Disclaimer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  <a:p>
            <a:pPr algn="thaiDist"/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จากการที่สถาบันพลาสติกได้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จัดทำรายงานวิเคราะห์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สถานการณ์อุตสาหกรรมพลาสติกรายเดือน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เพื่อ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นำเสนอข้อมูลสถานการณ์ต่างๆ ในอุตสาหกรรมพลาสติก โดยผ่านกระบวนการการรวบรวมและเรียบเรียงข้อมูลต่างๆ ประกอบการวิเคราะห์ เพื่อให้เกิดความสะดวกต่อผู้อ่าน ทางสถาบันพลาสติกไม่มีส่วนเกี่ยวข้อง หรือส่วนได้ส่วนเสียกับแหล่งข้อมูลจึงขอสงวนสิทธิ์ที่จะไม่รับผิดชอบต่อความสูญเสียหรือเสียหายใด ไม่ว่าทางตรงหรือทางอ้อม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เกี่ยวเนื่องหรือเป็นผลสืบเนื่องจากนำข้อมูลที่ได้จากบทวิเคราะห์นี้ไปใช้งาน</a:t>
            </a:r>
            <a:endParaRPr lang="en-US" dirty="0">
              <a:solidFill>
                <a:schemeClr val="bg1"/>
              </a:solidFill>
              <a:latin typeface="TH SarabunPSK" pitchFamily="34" charset="-34"/>
            </a:endParaRPr>
          </a:p>
          <a:p>
            <a:pPr algn="thaiDist"/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2590800"/>
            <a:ext cx="3386641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ผู้จัดทำ </a:t>
            </a:r>
            <a:r>
              <a:rPr lang="en-US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</a:p>
          <a:p>
            <a:endParaRPr lang="th-TH" sz="2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คง</a:t>
            </a:r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ศักดิ์ 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ดอกบัว  	ผู้อำนวยการฝ่ายฯ</a:t>
            </a:r>
            <a:endParaRPr lang="th-TH" sz="20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รัชชานนท์ เกตุราม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ฤทธิ์  	นักวิเคราะห์</a:t>
            </a:r>
          </a:p>
          <a:p>
            <a:endParaRPr lang="th-TH" sz="20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ฝ่าย</a:t>
            </a:r>
            <a:r>
              <a:rPr lang="th-TH" sz="20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ข้อมูลและวิจัยตลาดอุตสาหกรรม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พลาสติก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สถาบันพลาสติก</a:t>
            </a:r>
          </a:p>
          <a:p>
            <a:pPr algn="ctr"/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โทร. </a:t>
            </a:r>
            <a:r>
              <a:rPr lang="en-US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+662 391 5340 </a:t>
            </a:r>
            <a:r>
              <a:rPr lang="th-TH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en-US" sz="20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311-312</a:t>
            </a:r>
            <a:endParaRPr lang="th-TH" sz="20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69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สถานการณ์ราคาน้ำมันและเม็ด</a:t>
            </a:r>
            <a:r>
              <a:rPr lang="th-TH" sz="3600" i="1" dirty="0" smtClean="0">
                <a:cs typeface="TH SarabunPSK" pitchFamily="34" charset="-34"/>
              </a:rPr>
              <a:t>พลาสติก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>
                <a:cs typeface="+mj-cs"/>
              </a:rPr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4668" y="838200"/>
            <a:ext cx="35687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ราคาน้ำมันดิบเฉลี่ยกรกฎาคม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44.13 </a:t>
            </a:r>
            <a:r>
              <a:rPr lang="th-TH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เหรียญสหรัฐฯ</a:t>
            </a:r>
            <a:r>
              <a:rPr lang="en-US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8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บาร์เรล</a:t>
            </a:r>
            <a:endParaRPr lang="en-US" sz="2800" b="1" dirty="0" smtClean="0">
              <a:solidFill>
                <a:srgbClr val="FFFF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ลดลงจากเดือนก่อน ร้อยละ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-7.46 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ลดลงจากเดือนเดียวกันของปีก่อน 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-18.79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6473600"/>
            <a:ext cx="3581400" cy="384400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</a:rPr>
              <a:t>Source :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World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Bank</a:t>
            </a:r>
            <a:r>
              <a:rPr lang="en-US" dirty="0">
                <a:latin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</a:rPr>
              <a:t>&amp; Plastics Intelligence Unit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34668" y="2819400"/>
            <a:ext cx="3568700" cy="235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+ ราคาน้ำมันดิบปรับตัวขึ้น หลังธนาคารกลางสหรัฐอเมริกา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FED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ชี้ว่าเศรษฐกิจสหรัฐอเมริกาปรับตัวดีขึ้นอย่างแข็งแกร่ง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+ เกิดความกังวลอุปทานสะดุด จากด้านการทหารระหว่าง สหรัฐอเมริกา และ อิหร่าน หลังการตอบโต้กันในอ่าวเปอร์เซีย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กระทรวงพลังงานของซาอุดิอาราเบีย ให้ความเห็นว่าการจำกัดการผลิตยังไม่มีความจำเป็น</a:t>
            </a:r>
          </a:p>
        </p:txBody>
      </p:sp>
      <p:graphicFrame>
        <p:nvGraphicFramePr>
          <p:cNvPr id="12" name="ราคาเม็ดพลาสติกเปรียบเทียบราคาน้ำมันดิบ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799984"/>
              </p:ext>
            </p:extLst>
          </p:nvPr>
        </p:nvGraphicFramePr>
        <p:xfrm>
          <a:off x="152401" y="2162723"/>
          <a:ext cx="5924266" cy="454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81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>
                <a:cs typeface="TH SarabunPSK" pitchFamily="34" charset="-34"/>
              </a:rPr>
              <a:t>สถานการณ์ราคาน้ำมันและเม็ดพลาสติก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0409" y="5638800"/>
            <a:ext cx="2806700" cy="1143000"/>
          </a:xfrm>
          <a:prstGeom prst="rect">
            <a:avLst/>
          </a:prstGeom>
          <a:solidFill>
            <a:srgbClr val="7E4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แนวโน้มราคาเม็ดพลาสติก</a:t>
            </a:r>
          </a:p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เดือนสิงหาคม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ถึง กันยายน </a:t>
            </a:r>
            <a:r>
              <a:rPr lang="en-US" sz="2000" dirty="0" smtClean="0">
                <a:latin typeface="TH SarabunPSK" pitchFamily="34" charset="-34"/>
              </a:rPr>
              <a:t>2559</a:t>
            </a:r>
          </a:p>
          <a:p>
            <a:pPr algn="ctr"/>
            <a:r>
              <a:rPr lang="th-TH" sz="22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มีทิศทางทรงตัว</a:t>
            </a:r>
            <a:endParaRPr lang="en-US" sz="2200" b="1" dirty="0" smtClean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9272" y="885277"/>
            <a:ext cx="2806700" cy="12483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ราคาเม็ดพลาสติกในประเทศไทย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ภาพรวมราคาเม็ดพลาสติกปรับตัว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เพิ่มขึ้นเล็กน้อย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เมื่อเทียบกับเดือนก่อน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29272" y="2362200"/>
            <a:ext cx="2806700" cy="167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ปัจจัยบวก ต่อราคาเม็ดพลาสติก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+ ช่วงปิดซ่อมบำรุงโรงงานบางส่วนในเอเชีย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+ อุปสงค์เม็ดพลาสติกสำหรับใช้ในอุตสาหกรรมก่อสร้างเพิ่มขึ้นโดยเฉพาะประเทศอินเดีย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3916" y="4038600"/>
            <a:ext cx="2806700" cy="16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u="sng" dirty="0" smtClean="0">
                <a:latin typeface="TH SarabunPSK" pitchFamily="34" charset="-34"/>
                <a:cs typeface="TH SarabunPSK" pitchFamily="34" charset="-34"/>
              </a:rPr>
              <a:t>ปัจจัยลบ ต่อ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ราคาเม็ดพลาสติก 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ความต้องการในช่วงหน้าฝนของเอเชียคง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ตัว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หรือน้อยลงในเม็ดพลาสติกบางประเภท</a:t>
            </a:r>
          </a:p>
          <a:p>
            <a:pPr algn="thaiDist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- ผู้ประกอบการะลอการกักตุน ในช่วงทิศทางราคาเม็ดพลาสติกไม่ชัดเจน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6477000"/>
            <a:ext cx="2902614" cy="449262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</a:rPr>
              <a:t>Source : Plastics Intelligence Unit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ราคาเม็ดพลาสติกเปรียบเทียบราคาน้ำมันดิบ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310479"/>
              </p:ext>
            </p:extLst>
          </p:nvPr>
        </p:nvGraphicFramePr>
        <p:xfrm>
          <a:off x="91957" y="2146573"/>
          <a:ext cx="6837315" cy="433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1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สถานการณ์การค้าเม็ดพลาสติก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en-US" sz="3600" i="1" dirty="0" smtClean="0">
                <a:cs typeface="TH SarabunPSK" pitchFamily="34" charset="-34"/>
              </a:rPr>
              <a:t>(</a:t>
            </a:r>
            <a:r>
              <a:rPr lang="th-TH" sz="3600" i="1" dirty="0" smtClean="0">
                <a:cs typeface="TH SarabunPSK" pitchFamily="34" charset="-34"/>
              </a:rPr>
              <a:t>พิกัดศุลกากร</a:t>
            </a:r>
            <a:r>
              <a:rPr lang="en-US" sz="3600" i="1" dirty="0" smtClean="0">
                <a:cs typeface="TH SarabunPSK" pitchFamily="34" charset="-34"/>
              </a:rPr>
              <a:t> 3901 – 3915)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4204" y="1994319"/>
            <a:ext cx="9619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Million Bath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7078" y="1600200"/>
            <a:ext cx="3239163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(Aug59)</a:t>
            </a:r>
            <a:endParaRPr lang="en-US" sz="1600" dirty="0">
              <a:solidFill>
                <a:schemeClr val="bg1"/>
              </a:solidFill>
              <a:latin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4204" y="4496183"/>
            <a:ext cx="5142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KTA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107" y="3054937"/>
            <a:ext cx="2670505" cy="1425575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ดุลการค้า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9,986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750" y="5451508"/>
            <a:ext cx="2663862" cy="14255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ดุลปริมาณการค้า 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293,566 </a:t>
            </a:r>
            <a:r>
              <a:rPr lang="th-TH" sz="20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22" name="Flowchart: Data 21"/>
          <p:cNvSpPr/>
          <p:nvPr/>
        </p:nvSpPr>
        <p:spPr>
          <a:xfrm>
            <a:off x="412750" y="2550929"/>
            <a:ext cx="1828800" cy="504008"/>
          </a:xfrm>
          <a:prstGeom prst="flowChartInputOut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มูลค่า</a:t>
            </a:r>
            <a:endParaRPr lang="th-TH" sz="2800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Flowchart: Data 22"/>
          <p:cNvSpPr/>
          <p:nvPr/>
        </p:nvSpPr>
        <p:spPr>
          <a:xfrm>
            <a:off x="412750" y="4947500"/>
            <a:ext cx="1828800" cy="504008"/>
          </a:xfrm>
          <a:prstGeom prst="flowChartInputOut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i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ปริมาณ</a:t>
            </a:r>
            <a:endParaRPr lang="th-TH" sz="2800" i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61" y="4864719"/>
            <a:ext cx="6117968" cy="19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332873"/>
            <a:ext cx="6135029" cy="214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6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ปริมาณการค้าเม็ดพลาสติก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en-US" sz="3600" i="1" dirty="0">
                <a:cs typeface="TH SarabunPSK" pitchFamily="34" charset="-34"/>
              </a:rPr>
              <a:t>(</a:t>
            </a:r>
            <a:r>
              <a:rPr lang="th-TH" sz="3600" i="1" dirty="0">
                <a:cs typeface="TH SarabunPSK" pitchFamily="34" charset="-34"/>
              </a:rPr>
              <a:t>พิกัดศุลกากร</a:t>
            </a:r>
            <a:r>
              <a:rPr lang="en-US" sz="3600" i="1" dirty="0">
                <a:cs typeface="TH SarabunPSK" pitchFamily="34" charset="-34"/>
              </a:rPr>
              <a:t> </a:t>
            </a:r>
            <a:r>
              <a:rPr lang="en-US" sz="3600" i="1" dirty="0" smtClean="0">
                <a:cs typeface="TH SarabunPSK" pitchFamily="34" charset="-34"/>
              </a:rPr>
              <a:t>3901 </a:t>
            </a:r>
            <a:r>
              <a:rPr lang="en-US" sz="3600" i="1" dirty="0">
                <a:cs typeface="TH SarabunPSK" pitchFamily="34" charset="-34"/>
              </a:rPr>
              <a:t>– </a:t>
            </a:r>
            <a:r>
              <a:rPr lang="en-US" sz="3600" i="1" dirty="0" smtClean="0">
                <a:cs typeface="TH SarabunPSK" pitchFamily="34" charset="-34"/>
              </a:rPr>
              <a:t>3915)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909" y="5369296"/>
            <a:ext cx="2502156" cy="1425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ปริมาณการนำเข้า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183,777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  <a:endParaRPr lang="en-US" sz="20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ลดลงจาก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เดือนก่อน 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-7</a:t>
            </a:r>
            <a:r>
              <a:rPr lang="en-US" dirty="0" smtClean="0">
                <a:latin typeface="TH SarabunPSK" pitchFamily="34" charset="-34"/>
              </a:rPr>
              <a:t>.30 </a:t>
            </a:r>
            <a:endParaRPr lang="th-TH" dirty="0" smtClean="0"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เพิ่มจากเดือนก.ค.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ร้อยละ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</a:rPr>
              <a:t>+23.88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061" y="5369298"/>
            <a:ext cx="2502156" cy="1425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การส่งออก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477,343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  <a:endParaRPr lang="en-US" sz="20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เพิ่มขึ้นจากเดือนก่อน 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+0.25</a:t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ลดลง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เดือน ก.ค.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 smtClean="0">
                <a:latin typeface="TH SarabunPSK" pitchFamily="34" charset="-34"/>
              </a:rPr>
              <a:t>-2.71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02549" y="5379534"/>
            <a:ext cx="2502156" cy="14255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ดุลปริมาณการค้า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293,566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7078" y="1600200"/>
            <a:ext cx="3239163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944" y="2162723"/>
            <a:ext cx="5142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KTA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4" y="2501277"/>
            <a:ext cx="8156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6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มูลค่าการค้าเม็ดพลาสติก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en-US" sz="3600" i="1" dirty="0" smtClean="0">
                <a:cs typeface="TH SarabunPSK" pitchFamily="34" charset="-34"/>
              </a:rPr>
              <a:t>(</a:t>
            </a:r>
            <a:r>
              <a:rPr lang="th-TH" sz="3600" i="1" dirty="0" smtClean="0">
                <a:cs typeface="TH SarabunPSK" pitchFamily="34" charset="-34"/>
              </a:rPr>
              <a:t>พิกัดศุลกากร</a:t>
            </a:r>
            <a:r>
              <a:rPr lang="en-US" sz="3600" i="1" dirty="0" smtClean="0">
                <a:cs typeface="TH SarabunPSK" pitchFamily="34" charset="-34"/>
              </a:rPr>
              <a:t> 3901 – 3915)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909" y="5369296"/>
            <a:ext cx="2502156" cy="14255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มูลค่าการนำเข้า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11,854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เดือนก่อน ร้อยละ </a:t>
            </a:r>
            <a:r>
              <a:rPr lang="en-US" dirty="0" smtClean="0">
                <a:latin typeface="TH SarabunPSK" pitchFamily="34" charset="-34"/>
              </a:rPr>
              <a:t>-6.36</a:t>
            </a:r>
            <a:br>
              <a:rPr lang="en-US" dirty="0" smtClean="0">
                <a:latin typeface="TH SarabunPSK" pitchFamily="34" charset="-34"/>
              </a:rPr>
            </a:br>
            <a:r>
              <a:rPr lang="en-US" dirty="0" smtClean="0">
                <a:latin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เพิ่มจากเดือนก.ค.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ร้อย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ละ </a:t>
            </a:r>
            <a:r>
              <a:rPr lang="en-US" dirty="0" smtClean="0">
                <a:latin typeface="TH SarabunPSK" pitchFamily="34" charset="-34"/>
              </a:rPr>
              <a:t>+10.13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061" y="5369298"/>
            <a:ext cx="2502156" cy="14255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การส่งออก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21,840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ลดจาก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เดือนก่อน ร้อยละ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-1.65</a:t>
            </a:r>
            <a:br>
              <a:rPr lang="en-US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dirty="0" smtClean="0">
                <a:latin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ลดลงจาก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เดือนก.ค.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ร้อยละ </a:t>
            </a:r>
            <a:r>
              <a:rPr lang="en-US" dirty="0" smtClean="0">
                <a:latin typeface="TH SarabunPSK" pitchFamily="34" charset="-34"/>
              </a:rPr>
              <a:t>-10.72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0" y="5379534"/>
            <a:ext cx="2670505" cy="1425575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ดุลการค้า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กรกฎาคม </a:t>
            </a:r>
            <a:r>
              <a:rPr lang="en-US" dirty="0" smtClean="0">
                <a:latin typeface="TH SarabunPSK" pitchFamily="34" charset="-34"/>
              </a:rPr>
              <a:t>2559</a:t>
            </a:r>
            <a:endParaRPr lang="en-US" dirty="0">
              <a:latin typeface="TH SarabunPSK" pitchFamily="34" charset="-34"/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9</a:t>
            </a:r>
            <a:r>
              <a:rPr lang="en-US" sz="2000" b="1" dirty="0" smtClean="0">
                <a:solidFill>
                  <a:srgbClr val="FFFF00"/>
                </a:solidFill>
                <a:latin typeface="TH SarabunPSK" pitchFamily="34" charset="-34"/>
              </a:rPr>
              <a:t>,986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ล้านบาท</a:t>
            </a:r>
            <a:endParaRPr lang="en-US" sz="20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algn="r"/>
            <a:r>
              <a:rPr lang="en-US" dirty="0" smtClean="0">
                <a:latin typeface="TH SarabunPSK" pitchFamily="34" charset="-34"/>
              </a:rPr>
              <a:t>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ณ เดือน มิ.ย.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59</a:t>
            </a:r>
            <a:r>
              <a:rPr lang="en-US" dirty="0" smtClean="0">
                <a:latin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</a:rPr>
              <a:t>: </a:t>
            </a:r>
            <a:r>
              <a:rPr lang="en-US" dirty="0" smtClean="0">
                <a:latin typeface="TH SarabunPSK" pitchFamily="34" charset="-34"/>
              </a:rPr>
              <a:t>9,567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 smtClean="0">
                <a:latin typeface="TH SarabunPSK" pitchFamily="34" charset="-34"/>
              </a:rPr>
              <a:t>)</a:t>
            </a:r>
            <a:endParaRPr lang="en-US" dirty="0">
              <a:latin typeface="TH SarabunPSK" pitchFamily="34" charset="-34"/>
            </a:endParaRPr>
          </a:p>
          <a:p>
            <a:pPr algn="r"/>
            <a:r>
              <a:rPr lang="en-US" dirty="0" smtClean="0">
                <a:latin typeface="TH SarabunPSK" pitchFamily="34" charset="-34"/>
              </a:rPr>
              <a:t>(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ณ เดือน ก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58</a:t>
            </a:r>
            <a:r>
              <a:rPr lang="en-US" dirty="0" smtClean="0">
                <a:latin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</a:rPr>
              <a:t>: </a:t>
            </a:r>
            <a:r>
              <a:rPr lang="en-US" dirty="0" smtClean="0">
                <a:latin typeface="TH SarabunPSK" pitchFamily="34" charset="-34"/>
              </a:rPr>
              <a:t>13,721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ล้านบาท</a:t>
            </a:r>
            <a:r>
              <a:rPr lang="en-US" dirty="0" smtClean="0">
                <a:latin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7078" y="1600200"/>
            <a:ext cx="3239163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2088959"/>
            <a:ext cx="9619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PSK" pitchFamily="34" charset="-34"/>
              </a:rPr>
              <a:t>Million Bath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57083"/>
            <a:ext cx="8305800" cy="292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สัดส่วนการนำเข้าเม็ดพลาสติกของไทย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 smtClean="0">
                <a:cs typeface="TH SarabunPSK" pitchFamily="34" charset="-34"/>
              </a:rPr>
              <a:t>เดือนมกราคม –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8246" y="1629322"/>
            <a:ext cx="4044950" cy="279027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861050" y="4648200"/>
            <a:ext cx="4044950" cy="896203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มูลค่าการ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นำเข้าเม็ด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พลาสติก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PVC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จาก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ประเทศ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จีน </a:t>
            </a: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ลดลง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เทียบกับเดือน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0545" y="1654410"/>
            <a:ext cx="4071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มูลค่าการค้าของประเทศคู่ค้าหลัก </a:t>
            </a:r>
            <a:r>
              <a:rPr lang="en-US" sz="1600" u="sng" dirty="0" smtClean="0">
                <a:latin typeface="TH SarabunPSK" pitchFamily="34" charset="-34"/>
              </a:rPr>
              <a:t>3 </a:t>
            </a:r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ประเทศ เทียบกับเดือนก่อน</a:t>
            </a:r>
            <a:endParaRPr lang="th-TH" sz="1600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8216" y="3733800"/>
            <a:ext cx="990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Million Baht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306403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Source : Thai Customs </a:t>
            </a:r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(Aug59)</a:t>
            </a:r>
            <a:endParaRPr lang="en-US" sz="1600" dirty="0" smtClean="0">
              <a:solidFill>
                <a:schemeClr val="bg1"/>
              </a:solidFill>
              <a:latin typeface="TH SarabunPSK" pitchFamily="34" charset="-34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599376"/>
              </p:ext>
            </p:extLst>
          </p:nvPr>
        </p:nvGraphicFramePr>
        <p:xfrm>
          <a:off x="-533400" y="2012988"/>
          <a:ext cx="6551276" cy="446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584695"/>
              </p:ext>
            </p:extLst>
          </p:nvPr>
        </p:nvGraphicFramePr>
        <p:xfrm>
          <a:off x="5883933" y="1965279"/>
          <a:ext cx="4074883" cy="2301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94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สัดส่วนการ</a:t>
            </a:r>
            <a:r>
              <a:rPr lang="th-TH" sz="3600" i="1" dirty="0">
                <a:cs typeface="TH SarabunPSK" pitchFamily="34" charset="-34"/>
              </a:rPr>
              <a:t>นำเข้าเม็ดพลาสติกของ</a:t>
            </a:r>
            <a:r>
              <a:rPr lang="th-TH" sz="3600" i="1" dirty="0" smtClean="0">
                <a:cs typeface="TH SarabunPSK" pitchFamily="34" charset="-34"/>
              </a:rPr>
              <a:t>ไทย</a:t>
            </a:r>
            <a:br>
              <a:rPr lang="th-TH" sz="3600" i="1" dirty="0" smtClean="0">
                <a:cs typeface="TH SarabunPSK" pitchFamily="34" charset="-34"/>
              </a:rPr>
            </a:br>
            <a:r>
              <a:rPr lang="th-TH" sz="3600" i="1" dirty="0" smtClean="0">
                <a:cs typeface="TH SarabunPSK" pitchFamily="34" charset="-34"/>
              </a:rPr>
              <a:t>จากประเทศในอาเซียน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9574" y="6306403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(Aug59)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07202"/>
              </p:ext>
            </p:extLst>
          </p:nvPr>
        </p:nvGraphicFramePr>
        <p:xfrm>
          <a:off x="13413" y="2162723"/>
          <a:ext cx="6586161" cy="497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79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:\Users\NB014\Desktop\Artboard\Logo\logo 10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74" y="-144745"/>
            <a:ext cx="2863942" cy="13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750" y="1981200"/>
            <a:ext cx="8997950" cy="4876800"/>
          </a:xfrm>
          <a:prstGeom prst="rect">
            <a:avLst/>
          </a:prstGeom>
          <a:solidFill>
            <a:srgbClr val="00A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-825500" y="838200"/>
            <a:ext cx="7924800" cy="1324523"/>
          </a:xfrm>
          <a:prstGeom prst="flowChartInputOutpu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4572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th-TH" sz="3600" i="1" dirty="0" smtClean="0">
                <a:cs typeface="TH SarabunPSK" pitchFamily="34" charset="-34"/>
              </a:rPr>
              <a:t>สัดส่วนการส่งออกเม็ด</a:t>
            </a:r>
            <a:r>
              <a:rPr lang="th-TH" sz="3600" i="1" dirty="0">
                <a:cs typeface="TH SarabunPSK" pitchFamily="34" charset="-34"/>
              </a:rPr>
              <a:t>พลาสติกของไทย</a:t>
            </a:r>
            <a:endParaRPr lang="en-US" sz="36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i="1" u="sng" dirty="0">
                <a:cs typeface="TH SarabunPSK" pitchFamily="34" charset="-34"/>
              </a:rPr>
              <a:t>เดือนมกราคม - กรกฎาคม </a:t>
            </a:r>
            <a:r>
              <a:rPr lang="en-US" i="1" u="sng" dirty="0" smtClean="0"/>
              <a:t>2559</a:t>
            </a:r>
            <a:endParaRPr lang="th-TH" u="sng" dirty="0"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446" y="1244970"/>
            <a:ext cx="4044950" cy="279027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868443" y="4114800"/>
            <a:ext cx="4044950" cy="1636594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มูลค่าการส่งออกเม็ดพลาสติก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PP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HDPE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ไปยังประเทศอินโดนีเซีย</a:t>
            </a:r>
          </a:p>
          <a:p>
            <a:pPr algn="ctr"/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LDPE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PET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ไปยัง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ประเทศเวียดนาม</a:t>
            </a:r>
          </a:p>
          <a:p>
            <a:pPr algn="ctr"/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HDPE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ไปยังประเทศจีน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เพิ่มขึ้น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เทียบกับเดือน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4446" y="1261646"/>
            <a:ext cx="4071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มูลค่า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การค้าของประเทศคู่ค้าหลัก </a:t>
            </a:r>
            <a:r>
              <a:rPr lang="en-US" sz="1600" u="sng" dirty="0">
                <a:latin typeface="TH SarabunPSK" pitchFamily="34" charset="-34"/>
              </a:rPr>
              <a:t>3 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ประเทศ </a:t>
            </a:r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เทียบกับ</a:t>
            </a:r>
            <a:r>
              <a:rPr lang="th-TH" sz="1600" u="sng" dirty="0">
                <a:latin typeface="TH SarabunPSK" pitchFamily="34" charset="-34"/>
                <a:cs typeface="TH SarabunPSK" pitchFamily="34" charset="-34"/>
              </a:rPr>
              <a:t>เดือนก่อน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43847" y="3505200"/>
            <a:ext cx="990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Million Baht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6306403"/>
            <a:ext cx="3239163" cy="500418"/>
          </a:xfrm>
          <a:prstGeom prst="rect">
            <a:avLst/>
          </a:prstGeom>
          <a:solidFill>
            <a:srgbClr val="00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Source : Thai Customs 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H SarabunPSK" pitchFamily="34" charset="-34"/>
              </a:rPr>
              <a:t>Aug59</a:t>
            </a:r>
            <a:r>
              <a:rPr lang="en-US" sz="1600" dirty="0" smtClean="0">
                <a:solidFill>
                  <a:schemeClr val="bg1"/>
                </a:solidFill>
                <a:latin typeface="TH SarabunPSK" pitchFamily="34" charset="-34"/>
              </a:rPr>
              <a:t>)</a:t>
            </a:r>
            <a:endParaRPr lang="en-US" sz="1600" dirty="0">
              <a:solidFill>
                <a:schemeClr val="bg1"/>
              </a:solidFill>
              <a:latin typeface="TH SarabunPSK" pitchFamily="34" charset="-34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273155"/>
              </p:ext>
            </p:extLst>
          </p:nvPr>
        </p:nvGraphicFramePr>
        <p:xfrm>
          <a:off x="-304800" y="2162723"/>
          <a:ext cx="6431947" cy="416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166520"/>
              </p:ext>
            </p:extLst>
          </p:nvPr>
        </p:nvGraphicFramePr>
        <p:xfrm>
          <a:off x="5833309" y="1575565"/>
          <a:ext cx="4080084" cy="245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Flowchart: Process 14"/>
          <p:cNvSpPr/>
          <p:nvPr/>
        </p:nvSpPr>
        <p:spPr>
          <a:xfrm>
            <a:off x="5868443" y="5827593"/>
            <a:ext cx="4044950" cy="979228"/>
          </a:xfrm>
          <a:prstGeom prst="flowChart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มูลค่าการส่งออกเม็ดพลาสติก</a:t>
            </a:r>
          </a:p>
          <a:p>
            <a:pPr algn="ctr"/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DPE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PE-CO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ไป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ยัง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ประเทศจีน</a:t>
            </a:r>
            <a:br>
              <a:rPr lang="th-TH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ลดลง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เทียบกับเดือน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ก่อน</a:t>
            </a:r>
          </a:p>
        </p:txBody>
      </p:sp>
    </p:spTree>
    <p:extLst>
      <p:ext uri="{BB962C8B-B14F-4D97-AF65-F5344CB8AC3E}">
        <p14:creationId xmlns:p14="http://schemas.microsoft.com/office/powerpoint/2010/main" val="427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1354</Words>
  <Application>Microsoft Office PowerPoint</Application>
  <PresentationFormat>A4 Paper (210x297 mm)</PresentationFormat>
  <Paragraphs>246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Angsana New</vt:lpstr>
      <vt:lpstr>Cordia New</vt:lpstr>
      <vt:lpstr>Calibri</vt:lpstr>
      <vt:lpstr>TH SarabunPSK</vt:lpstr>
      <vt:lpstr>Office Theme</vt:lpstr>
      <vt:lpstr>PITH ANALYSIS  THAILAND PLASTICS ANALYSIS REPORT</vt:lpstr>
      <vt:lpstr>สถานการณ์ราคาน้ำมันและเม็ดพลาสติก</vt:lpstr>
      <vt:lpstr>สถานการณ์ราคาน้ำมันและเม็ดพลาสติก</vt:lpstr>
      <vt:lpstr>สถานการณ์การค้าเม็ดพลาสติก (พิกัดศุลกากร 3901 – 3915)</vt:lpstr>
      <vt:lpstr>ปริมาณการค้าเม็ดพลาสติก (พิกัดศุลกากร 3901 – 3915)</vt:lpstr>
      <vt:lpstr>มูลค่าการค้าเม็ดพลาสติก (พิกัดศุลกากร 3901 – 3915)</vt:lpstr>
      <vt:lpstr>สัดส่วนการนำเข้าเม็ดพลาสติกของไทย</vt:lpstr>
      <vt:lpstr>สัดส่วนการนำเข้าเม็ดพลาสติกของไทย จากประเทศในอาเซียน</vt:lpstr>
      <vt:lpstr>สัดส่วนการส่งออกเม็ดพลาสติกของไทย</vt:lpstr>
      <vt:lpstr>สัดส่วนการส่งออกเม็ดพลาสติกของไทย ไปยังประเทศในอาเซียน</vt:lpstr>
      <vt:lpstr>สถานการณ์การผลิตผลิตภัณฑ์พลาสติกไทย </vt:lpstr>
      <vt:lpstr>มูลค่าการค้าผลิตภัณฑ์พลาสติก (พิกัดศุลกากร 3916 – 3926)</vt:lpstr>
      <vt:lpstr>สัดส่วนการนำเข้าผลิตภัณฑ์พลาสติกของไทย</vt:lpstr>
      <vt:lpstr>สัดส่วนการนำเข้าผลิตภัณฑ์พลาสติกของไทย จากประเทศในอาเซียน</vt:lpstr>
      <vt:lpstr>สัดส่วนการส่งออกผลิตภัณฑ์พลาสติกของไทย</vt:lpstr>
      <vt:lpstr>สัดส่วนการส่งออกผลิตภัณฑ์พลาสติกของไทย ไปยังประเทศในอาเซียน</vt:lpstr>
      <vt:lpstr>ดุลการค้าเม็ดพลาสติกและผลิตภัณฑ์พลาสติก ของประเทศไทย (พิกัดศุลกากร 3901 – 3926)</vt:lpstr>
      <vt:lpstr>PITH ANALYSIS  THAILAND PLASTICS ANALYSIS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NB014</dc:creator>
  <cp:lastModifiedBy>NB014</cp:lastModifiedBy>
  <cp:revision>476</cp:revision>
  <cp:lastPrinted>2016-06-08T04:34:54Z</cp:lastPrinted>
  <dcterms:created xsi:type="dcterms:W3CDTF">2006-08-16T00:00:00Z</dcterms:created>
  <dcterms:modified xsi:type="dcterms:W3CDTF">2016-09-19T13:38:29Z</dcterms:modified>
</cp:coreProperties>
</file>